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0" r:id="rId4"/>
    <p:sldId id="261" r:id="rId5"/>
    <p:sldId id="321" r:id="rId6"/>
    <p:sldId id="256" r:id="rId7"/>
    <p:sldId id="258"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3" r:id="rId58"/>
    <p:sldId id="315" r:id="rId59"/>
    <p:sldId id="314" r:id="rId60"/>
    <p:sldId id="311" r:id="rId61"/>
    <p:sldId id="318" r:id="rId62"/>
    <p:sldId id="317" r:id="rId63"/>
    <p:sldId id="316" r:id="rId64"/>
    <p:sldId id="319" r:id="rId65"/>
    <p:sldId id="320" r:id="rId6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0E42B23F-1D10-4874-AD57-154937A9C6AD}"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fecha 3"/>
          <p:cNvSpPr>
            <a:spLocks noGrp="1"/>
          </p:cNvSpPr>
          <p:nvPr>
            <p:ph type="dt" sz="half" idx="10"/>
          </p:nvPr>
        </p:nvSpPr>
        <p:spPr/>
        <p:txBody>
          <a:bodyPr/>
          <a:lstStyle/>
          <a:p>
            <a:fld id="{0E42B23F-1D10-4874-AD57-154937A9C6AD}"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fecha 3"/>
          <p:cNvSpPr>
            <a:spLocks noGrp="1"/>
          </p:cNvSpPr>
          <p:nvPr>
            <p:ph type="dt" sz="half" idx="10"/>
          </p:nvPr>
        </p:nvSpPr>
        <p:spPr/>
        <p:txBody>
          <a:bodyPr/>
          <a:lstStyle/>
          <a:p>
            <a:fld id="{0E42B23F-1D10-4874-AD57-154937A9C6AD}"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hasCustomPrompt="1"/>
          </p:nvPr>
        </p:nvSpPr>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fecha 3"/>
          <p:cNvSpPr>
            <a:spLocks noGrp="1"/>
          </p:cNvSpPr>
          <p:nvPr>
            <p:ph type="dt" sz="half" idx="10"/>
          </p:nvPr>
        </p:nvSpPr>
        <p:spPr/>
        <p:txBody>
          <a:bodyPr/>
          <a:lstStyle/>
          <a:p>
            <a:fld id="{0E42B23F-1D10-4874-AD57-154937A9C6AD}"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p:txBody>
          <a:bodyPr/>
          <a:lstStyle/>
          <a:p>
            <a:fld id="{0E42B23F-1D10-4874-AD57-154937A9C6AD}" type="datetimeFigureOut">
              <a:rPr lang="es-EC" smtClean="0"/>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5" name="Marcador de fecha 4"/>
          <p:cNvSpPr>
            <a:spLocks noGrp="1"/>
          </p:cNvSpPr>
          <p:nvPr>
            <p:ph type="dt" sz="half" idx="10"/>
          </p:nvPr>
        </p:nvSpPr>
        <p:spPr/>
        <p:txBody>
          <a:bodyPr/>
          <a:lstStyle/>
          <a:p>
            <a:fld id="{0E42B23F-1D10-4874-AD57-154937A9C6AD}" type="datetimeFigureOut">
              <a:rPr lang="es-EC" smtClean="0"/>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7" name="Marcador de fecha 6"/>
          <p:cNvSpPr>
            <a:spLocks noGrp="1"/>
          </p:cNvSpPr>
          <p:nvPr>
            <p:ph type="dt" sz="half" idx="10"/>
          </p:nvPr>
        </p:nvSpPr>
        <p:spPr/>
        <p:txBody>
          <a:bodyPr/>
          <a:lstStyle/>
          <a:p>
            <a:fld id="{0E42B23F-1D10-4874-AD57-154937A9C6AD}" type="datetimeFigureOut">
              <a:rPr lang="es-EC" smtClean="0"/>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0E42B23F-1D10-4874-AD57-154937A9C6AD}" type="datetimeFigureOut">
              <a:rPr lang="es-EC" smtClean="0"/>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E42B23F-1D10-4874-AD57-154937A9C6AD}" type="datetimeFigureOut">
              <a:rPr lang="es-EC" smtClean="0"/>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0E42B23F-1D10-4874-AD57-154937A9C6AD}" type="datetimeFigureOut">
              <a:rPr lang="es-EC" smtClean="0"/>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p:txBody>
          <a:bodyPr/>
          <a:lstStyle/>
          <a:p>
            <a:fld id="{0E42B23F-1D10-4874-AD57-154937A9C6AD}" type="datetimeFigureOut">
              <a:rPr lang="es-EC" smtClean="0"/>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50C7A268-F4AA-4E74-A2FC-4103EDC5E81A}" type="slidenum">
              <a:rPr lang="es-EC" smtClean="0"/>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2B23F-1D10-4874-AD57-154937A9C6AD}" type="datetimeFigureOut">
              <a:rPr lang="es-EC" smtClean="0"/>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7A268-F4AA-4E74-A2FC-4103EDC5E81A}" type="slidenum">
              <a:rPr lang="es-EC" smtClean="0"/>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6.jpeg"/><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6.jpeg"/><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0.jpeg"/><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2.jpeg"/><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4.jpeg"/><Relationship Id="rId1"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0.jpeg"/><Relationship Id="rId1"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3.jpeg"/><Relationship Id="rId1"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5.jpeg"/><Relationship Id="rId1"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6.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8.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9.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1.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2.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4.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7.jpeg"/><Relationship Id="rId1"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9.jpeg"/><Relationship Id="rId1"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1.jpeg"/><Relationship Id="rId1" Type="http://schemas.openxmlformats.org/officeDocument/2006/relationships/image" Target="../media/image60.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3.jpeg"/><Relationship Id="rId1" Type="http://schemas.openxmlformats.org/officeDocument/2006/relationships/image" Target="../media/image6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5.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7.jpeg"/><Relationship Id="rId1" Type="http://schemas.openxmlformats.org/officeDocument/2006/relationships/image" Target="../media/image66.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8.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9.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0.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2.jpeg"/><Relationship Id="rId1" Type="http://schemas.openxmlformats.org/officeDocument/2006/relationships/image" Target="../media/image71.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5.jpeg"/><Relationship Id="rId1" Type="http://schemas.openxmlformats.org/officeDocument/2006/relationships/image" Target="../media/image74.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6.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8.jpeg"/><Relationship Id="rId1" Type="http://schemas.openxmlformats.org/officeDocument/2006/relationships/image" Target="../media/image7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0.jpeg"/><Relationship Id="rId1" Type="http://schemas.openxmlformats.org/officeDocument/2006/relationships/image" Target="../media/image79.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2.jpeg"/><Relationship Id="rId1" Type="http://schemas.openxmlformats.org/officeDocument/2006/relationships/image" Target="../media/image81.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14287"/>
            <a:ext cx="12192000" cy="1700211"/>
          </a:xfrm>
          <a:solidFill>
            <a:srgbClr val="FFFF00"/>
          </a:solidFill>
        </p:spPr>
        <p:style>
          <a:lnRef idx="0">
            <a:schemeClr val="accent6"/>
          </a:lnRef>
          <a:fillRef idx="3">
            <a:schemeClr val="accent6"/>
          </a:fillRef>
          <a:effectRef idx="3">
            <a:schemeClr val="accent6"/>
          </a:effectRef>
          <a:fontRef idx="minor">
            <a:schemeClr val="lt1"/>
          </a:fontRef>
        </p:style>
        <p:txBody>
          <a:bodyPr>
            <a:normAutofit/>
          </a:bodyPr>
          <a:lstStyle/>
          <a:p>
            <a:pPr algn="ctr"/>
            <a:r>
              <a:rPr lang="es-MX" sz="3600" dirty="0">
                <a:solidFill>
                  <a:schemeClr val="tx1">
                    <a:lumMod val="95000"/>
                    <a:lumOff val="5000"/>
                  </a:schemeClr>
                </a:solidFill>
              </a:rPr>
              <a:t>GAD RURAL PARROQUIA LA VICTORIA </a:t>
            </a:r>
            <a:br>
              <a:rPr lang="es-MX" sz="3600" dirty="0">
                <a:solidFill>
                  <a:schemeClr val="tx1">
                    <a:lumMod val="95000"/>
                    <a:lumOff val="5000"/>
                  </a:schemeClr>
                </a:solidFill>
              </a:rPr>
            </a:br>
            <a:r>
              <a:rPr lang="es-MX" sz="3600" dirty="0">
                <a:solidFill>
                  <a:schemeClr val="tx1">
                    <a:lumMod val="95000"/>
                    <a:lumOff val="5000"/>
                  </a:schemeClr>
                </a:solidFill>
              </a:rPr>
              <a:t>RENDICION DE CUENTAS</a:t>
            </a:r>
            <a:br>
              <a:rPr lang="es-MX" sz="3600" dirty="0">
                <a:solidFill>
                  <a:schemeClr val="tx1">
                    <a:lumMod val="95000"/>
                    <a:lumOff val="5000"/>
                  </a:schemeClr>
                </a:solidFill>
              </a:rPr>
            </a:br>
            <a:r>
              <a:rPr lang="es-MX" sz="3600" dirty="0">
                <a:solidFill>
                  <a:schemeClr val="tx1">
                    <a:lumMod val="95000"/>
                    <a:lumOff val="5000"/>
                  </a:schemeClr>
                </a:solidFill>
              </a:rPr>
              <a:t> 2024</a:t>
            </a:r>
            <a:endParaRPr lang="es-EC" sz="3600" dirty="0">
              <a:solidFill>
                <a:schemeClr val="tx1">
                  <a:lumMod val="95000"/>
                  <a:lumOff val="5000"/>
                </a:schemeClr>
              </a:solidFill>
            </a:endParaRPr>
          </a:p>
        </p:txBody>
      </p:sp>
      <p:sp>
        <p:nvSpPr>
          <p:cNvPr id="7" name="Subtítulo 6"/>
          <p:cNvSpPr>
            <a:spLocks noGrp="1"/>
          </p:cNvSpPr>
          <p:nvPr>
            <p:ph type="subTitle" idx="1"/>
          </p:nvPr>
        </p:nvSpPr>
        <p:spPr>
          <a:xfrm>
            <a:off x="0" y="5886450"/>
            <a:ext cx="12192000" cy="971550"/>
          </a:xfrm>
          <a:solidFill>
            <a:srgbClr val="FFFF00"/>
          </a:solidFill>
        </p:spPr>
        <p:style>
          <a:lnRef idx="0">
            <a:schemeClr val="accent6"/>
          </a:lnRef>
          <a:fillRef idx="3">
            <a:schemeClr val="accent6"/>
          </a:fillRef>
          <a:effectRef idx="3">
            <a:schemeClr val="accent6"/>
          </a:effectRef>
          <a:fontRef idx="minor">
            <a:schemeClr val="lt1"/>
          </a:fontRef>
        </p:style>
        <p:txBody>
          <a:bodyPr/>
          <a:lstStyle/>
          <a:p>
            <a:r>
              <a:rPr lang="es-MX" dirty="0">
                <a:solidFill>
                  <a:schemeClr val="tx1">
                    <a:lumMod val="95000"/>
                    <a:lumOff val="5000"/>
                  </a:schemeClr>
                </a:solidFill>
              </a:rPr>
              <a:t>WILSON ANTONIO JARAMILLO TORO </a:t>
            </a:r>
            <a:endParaRPr lang="es-MX" dirty="0">
              <a:solidFill>
                <a:schemeClr val="tx1">
                  <a:lumMod val="95000"/>
                  <a:lumOff val="5000"/>
                </a:schemeClr>
              </a:solidFill>
            </a:endParaRPr>
          </a:p>
          <a:p>
            <a:r>
              <a:rPr lang="es-MX" dirty="0">
                <a:solidFill>
                  <a:schemeClr val="tx1">
                    <a:lumMod val="95000"/>
                    <a:lumOff val="5000"/>
                  </a:schemeClr>
                </a:solidFill>
              </a:rPr>
              <a:t>VOCAL PRINCIPAL </a:t>
            </a:r>
            <a:endParaRPr lang="es-EC" dirty="0">
              <a:solidFill>
                <a:schemeClr val="tx1">
                  <a:lumMod val="95000"/>
                  <a:lumOff val="5000"/>
                </a:schemeClr>
              </a:solidFill>
            </a:endParaRPr>
          </a:p>
        </p:txBody>
      </p:sp>
      <p:pic>
        <p:nvPicPr>
          <p:cNvPr id="5" name="Imagen 4" descr="victoria 8"/>
          <p:cNvPicPr>
            <a:picLocks noChangeAspect="1"/>
          </p:cNvPicPr>
          <p:nvPr/>
        </p:nvPicPr>
        <p:blipFill rotWithShape="1">
          <a:blip r:embed="rId1" cstate="print">
            <a:extLst>
              <a:ext uri="{28A0092B-C50C-407E-A947-70E740481C1C}">
                <a14:useLocalDpi xmlns:a14="http://schemas.microsoft.com/office/drawing/2010/main" val="0"/>
              </a:ext>
            </a:extLst>
          </a:blip>
          <a:srcRect l="55864"/>
          <a:stretch>
            <a:fillRect/>
          </a:stretch>
        </p:blipFill>
        <p:spPr bwMode="auto">
          <a:xfrm>
            <a:off x="9206230" y="1685925"/>
            <a:ext cx="2985770" cy="4289425"/>
          </a:xfrm>
          <a:prstGeom prst="rect">
            <a:avLst/>
          </a:prstGeom>
          <a:noFill/>
          <a:ln>
            <a:noFill/>
          </a:ln>
        </p:spPr>
      </p:pic>
      <p:pic>
        <p:nvPicPr>
          <p:cNvPr id="6" name="Imagen 5" descr="victoria 8"/>
          <p:cNvPicPr>
            <a:picLocks noChangeAspect="1"/>
          </p:cNvPicPr>
          <p:nvPr/>
        </p:nvPicPr>
        <p:blipFill>
          <a:blip r:embed="rId2">
            <a:extLst>
              <a:ext uri="{28A0092B-C50C-407E-A947-70E740481C1C}">
                <a14:useLocalDpi xmlns:a14="http://schemas.microsoft.com/office/drawing/2010/main" val="0"/>
              </a:ext>
            </a:extLst>
          </a:blip>
          <a:srcRect r="58943"/>
          <a:stretch>
            <a:fillRect/>
          </a:stretch>
        </p:blipFill>
        <p:spPr bwMode="auto">
          <a:xfrm>
            <a:off x="-22860" y="1606550"/>
            <a:ext cx="3115310" cy="4368165"/>
          </a:xfrm>
          <a:prstGeom prst="rect">
            <a:avLst/>
          </a:prstGeom>
          <a:noFill/>
        </p:spPr>
      </p:pic>
      <p:pic>
        <p:nvPicPr>
          <p:cNvPr id="3" name="Imagen 2" descr="4d4ef52a-2f77-48c6-82c5-d6e5158f403e"/>
          <p:cNvPicPr>
            <a:picLocks noChangeAspect="1"/>
          </p:cNvPicPr>
          <p:nvPr/>
        </p:nvPicPr>
        <p:blipFill>
          <a:blip r:embed="rId3"/>
          <a:stretch>
            <a:fillRect/>
          </a:stretch>
        </p:blipFill>
        <p:spPr>
          <a:xfrm>
            <a:off x="4161155" y="1685925"/>
            <a:ext cx="4525645" cy="4200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Lunes 29 de enero participe de la mesa técnica Inter parroquial con el objetivo de coordinar actividades con las autoridades de la Parroquia La Victoria</a:t>
            </a:r>
            <a:endParaRPr lang="es-EC" sz="2000" dirty="0">
              <a:solidFill>
                <a:schemeClr val="tx1">
                  <a:lumMod val="95000"/>
                  <a:lumOff val="5000"/>
                </a:schemeClr>
              </a:solidFill>
            </a:endParaRPr>
          </a:p>
        </p:txBody>
      </p:sp>
      <p:pic>
        <p:nvPicPr>
          <p:cNvPr id="3" name="Imagen 2"/>
          <p:cNvPicPr>
            <a:picLocks noChangeAspect="1"/>
          </p:cNvPicPr>
          <p:nvPr/>
        </p:nvPicPr>
        <p:blipFill rotWithShape="1">
          <a:blip r:embed="rId1">
            <a:extLst>
              <a:ext uri="{28A0092B-C50C-407E-A947-70E740481C1C}">
                <a14:useLocalDpi xmlns:a14="http://schemas.microsoft.com/office/drawing/2010/main" val="0"/>
              </a:ext>
            </a:extLst>
          </a:blip>
          <a:srcRect t="33234" b="35518"/>
          <a:stretch>
            <a:fillRect/>
          </a:stretch>
        </p:blipFill>
        <p:spPr bwMode="auto">
          <a:xfrm>
            <a:off x="957263" y="1690689"/>
            <a:ext cx="10287000" cy="51673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07 de febrero 2024 realice seguimiento Promotora Angelica Manrique en el Sitio </a:t>
            </a:r>
            <a:r>
              <a:rPr lang="es-MX" sz="2000" dirty="0" err="1">
                <a:solidFill>
                  <a:schemeClr val="tx1">
                    <a:lumMod val="95000"/>
                    <a:lumOff val="5000"/>
                  </a:schemeClr>
                </a:solidFill>
              </a:rPr>
              <a:t>Carchipulla</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71650" y="1690689"/>
            <a:ext cx="8258176" cy="51673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200" dirty="0">
                <a:solidFill>
                  <a:schemeClr val="tx1">
                    <a:lumMod val="95000"/>
                    <a:lumOff val="5000"/>
                  </a:schemeClr>
                </a:solidFill>
              </a:rPr>
              <a:t>Lunes 19 de febrero, participe de una reunión de trabajo con los moradores del Sitio El Paraíso</a:t>
            </a:r>
            <a:r>
              <a:rPr lang="es-MX" dirty="0"/>
              <a:t>.</a:t>
            </a:r>
            <a:endParaRPr lang="es-EC" dirty="0"/>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00175" y="1690689"/>
            <a:ext cx="9615488" cy="51673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Lunes 26 de febrero, participe del desfile y sesión solemne por celebrar la fiesta de Aniversario 133 años de </a:t>
            </a:r>
            <a:r>
              <a:rPr lang="es-MX" sz="2000" dirty="0" err="1">
                <a:solidFill>
                  <a:schemeClr val="tx1">
                    <a:lumMod val="95000"/>
                    <a:lumOff val="5000"/>
                  </a:schemeClr>
                </a:solidFill>
              </a:rPr>
              <a:t>parroquializacion</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4888" y="1690688"/>
            <a:ext cx="4152900" cy="5147625"/>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4213" y="1710374"/>
            <a:ext cx="4152899" cy="5147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06 de marzo, participe de una reunión con comerciantes de la Parroquia La Victoria</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71563" y="1690689"/>
            <a:ext cx="4357687" cy="5119687"/>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317" y="1690689"/>
            <a:ext cx="3881120" cy="51196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07 de marzo, realice seguimiento al promotor del Proyecto Adulto Mayor en el Sitio Vega Rivera, donde también se realizó control médico a los Adultos Mayores por parte de los médicos del puesto de salud Rio Negro.</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00150" y="1690689"/>
            <a:ext cx="4457700" cy="5167310"/>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152" y="1690688"/>
            <a:ext cx="4695823" cy="51673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14 de marzo, participe de una integración con los Adultos Mayores que son parte del Proyecto en la Parroquia La Avanzada. </a:t>
            </a:r>
            <a:endParaRPr lang="es-EC" sz="2000" dirty="0">
              <a:solidFill>
                <a:schemeClr val="tx1">
                  <a:lumMod val="95000"/>
                  <a:lumOff val="5000"/>
                </a:schemeClr>
              </a:solidFill>
            </a:endParaRPr>
          </a:p>
        </p:txBody>
      </p:sp>
      <p:pic>
        <p:nvPicPr>
          <p:cNvPr id="3" name="Imagen 2"/>
          <p:cNvPicPr>
            <a:picLocks noChangeAspect="1"/>
          </p:cNvPicPr>
          <p:nvPr/>
        </p:nvPicPr>
        <p:blipFill rotWithShape="1">
          <a:blip r:embed="rId1" cstate="print">
            <a:extLst>
              <a:ext uri="{28A0092B-C50C-407E-A947-70E740481C1C}">
                <a14:useLocalDpi xmlns:a14="http://schemas.microsoft.com/office/drawing/2010/main" val="0"/>
              </a:ext>
            </a:extLst>
          </a:blip>
          <a:srcRect t="13752" b="29330"/>
          <a:stretch>
            <a:fillRect/>
          </a:stretch>
        </p:blipFill>
        <p:spPr bwMode="auto">
          <a:xfrm>
            <a:off x="1157289" y="1690690"/>
            <a:ext cx="4457700" cy="5167310"/>
          </a:xfrm>
          <a:prstGeom prst="rect">
            <a:avLst/>
          </a:prstGeom>
          <a:noFill/>
          <a:ln>
            <a:noFill/>
          </a:ln>
        </p:spPr>
      </p:pic>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3" y="1690690"/>
            <a:ext cx="4200524" cy="51673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fontScale="90000"/>
          </a:bodyPr>
          <a:lstStyle/>
          <a:p>
            <a:br>
              <a:rPr lang="es-MX" dirty="0"/>
            </a:br>
            <a:r>
              <a:rPr lang="es-MX" sz="2200" dirty="0">
                <a:solidFill>
                  <a:schemeClr val="tx1">
                    <a:lumMod val="95000"/>
                    <a:lumOff val="5000"/>
                  </a:schemeClr>
                </a:solidFill>
              </a:rPr>
              <a:t>Viernes 15 de marzo, participe de la reunión ordinaria convocada por el Sr. Reinaldo Rodríguez Presidente del GAD Rural Parroquia La Victoria. </a:t>
            </a:r>
            <a:br>
              <a:rPr lang="es-MX" dirty="0"/>
            </a:br>
            <a:endParaRPr lang="es-EC" dirty="0"/>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00312" y="1690689"/>
            <a:ext cx="7743825" cy="51673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20 de marzo, participe de la mesa intersectorial Ecuador si desnutrición infantil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00238" y="1690689"/>
            <a:ext cx="7815262" cy="51673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28 de marzo  nos dirigimos al sitio La Virginia junto a los compañeros del GAD Rural La Victoria  y concejal Pedro Aragundi, colaboradores del municipio para tratar la ampliación de la vía de este importante sector</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43050" y="1690689"/>
            <a:ext cx="8615363" cy="51673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064419"/>
            <a:ext cx="10515600" cy="4386262"/>
          </a:xfrm>
          <a:solidFill>
            <a:srgbClr val="FFFF00"/>
          </a:solidFill>
        </p:spPr>
        <p:style>
          <a:lnRef idx="3">
            <a:schemeClr val="lt1"/>
          </a:lnRef>
          <a:fillRef idx="1">
            <a:schemeClr val="accent4"/>
          </a:fillRef>
          <a:effectRef idx="1">
            <a:schemeClr val="accent4"/>
          </a:effectRef>
          <a:fontRef idx="minor">
            <a:schemeClr val="lt1"/>
          </a:fontRef>
        </p:style>
        <p:txBody>
          <a:bodyPr>
            <a:normAutofit/>
          </a:bodyPr>
          <a:lstStyle/>
          <a:p>
            <a:pPr algn="ctr"/>
            <a:r>
              <a:rPr lang="es-ES" altLang="es-MX" sz="4800" dirty="0">
                <a:solidFill>
                  <a:schemeClr val="tx1">
                    <a:lumMod val="95000"/>
                    <a:lumOff val="5000"/>
                  </a:schemeClr>
                </a:solidFill>
              </a:rPr>
              <a:t>COMISION </a:t>
            </a:r>
            <a:br>
              <a:rPr lang="es-ES" altLang="es-MX" sz="4800" dirty="0">
                <a:solidFill>
                  <a:schemeClr val="tx1">
                    <a:lumMod val="95000"/>
                    <a:lumOff val="5000"/>
                  </a:schemeClr>
                </a:solidFill>
              </a:rPr>
            </a:br>
            <a:r>
              <a:rPr lang="es-MX" sz="4800" dirty="0">
                <a:solidFill>
                  <a:schemeClr val="tx1">
                    <a:lumMod val="95000"/>
                    <a:lumOff val="5000"/>
                  </a:schemeClr>
                </a:solidFill>
              </a:rPr>
              <a:t> SOCIAL</a:t>
            </a:r>
            <a:endParaRPr lang="es-EC" sz="4800" dirty="0">
              <a:solidFill>
                <a:schemeClr val="tx1">
                  <a:lumMod val="95000"/>
                  <a:lumOff val="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28 de marzo participe de una reunión con el Teniente </a:t>
            </a:r>
            <a:r>
              <a:rPr lang="es-MX" sz="2000" dirty="0" err="1">
                <a:solidFill>
                  <a:schemeClr val="tx1">
                    <a:lumMod val="95000"/>
                    <a:lumOff val="5000"/>
                  </a:schemeClr>
                </a:solidFill>
              </a:rPr>
              <a:t>Politico</a:t>
            </a:r>
            <a:r>
              <a:rPr lang="es-MX" sz="2000" dirty="0">
                <a:solidFill>
                  <a:schemeClr val="tx1">
                    <a:lumMod val="95000"/>
                    <a:lumOff val="5000"/>
                  </a:schemeClr>
                </a:solidFill>
              </a:rPr>
              <a:t> de la Parroquia La Victoria para tratar asuntos importantes de la Parroquia La Victoria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71575" y="1690689"/>
            <a:ext cx="9858375" cy="516731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19250"/>
          </a:xfrm>
        </p:spPr>
        <p:style>
          <a:lnRef idx="1">
            <a:schemeClr val="accent4"/>
          </a:lnRef>
          <a:fillRef idx="3">
            <a:schemeClr val="accent4"/>
          </a:fillRef>
          <a:effectRef idx="2">
            <a:schemeClr val="accent4"/>
          </a:effectRef>
          <a:fontRef idx="minor">
            <a:schemeClr val="lt1"/>
          </a:fontRef>
        </p:style>
        <p:txBody>
          <a:bodyPr>
            <a:normAutofit/>
          </a:bodyPr>
          <a:lstStyle/>
          <a:p>
            <a:r>
              <a:rPr lang="es-MX" sz="2200" dirty="0">
                <a:solidFill>
                  <a:schemeClr val="tx1">
                    <a:lumMod val="95000"/>
                    <a:lumOff val="5000"/>
                  </a:schemeClr>
                </a:solidFill>
              </a:rPr>
              <a:t>Martes 02 de abril, seguimiento a la Promotora del Proyecto Adulto Mayor, María Calle,</a:t>
            </a:r>
            <a:br>
              <a:rPr lang="es-MX" sz="2200" dirty="0">
                <a:solidFill>
                  <a:schemeClr val="tx1">
                    <a:lumMod val="95000"/>
                    <a:lumOff val="5000"/>
                  </a:schemeClr>
                </a:solidFill>
              </a:rPr>
            </a:br>
            <a:r>
              <a:rPr lang="es-MX" sz="2200" dirty="0">
                <a:solidFill>
                  <a:schemeClr val="tx1">
                    <a:lumMod val="95000"/>
                    <a:lumOff val="5000"/>
                  </a:schemeClr>
                </a:solidFill>
              </a:rPr>
              <a:t>Realizo la actividad de pintar y se tomó la presión arterial a los usuarios.</a:t>
            </a:r>
            <a:br>
              <a:rPr lang="es-MX" dirty="0"/>
            </a:br>
            <a:endParaRPr lang="es-EC" dirty="0"/>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28739" y="1619252"/>
            <a:ext cx="4200524" cy="5238748"/>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2741" y="1619252"/>
            <a:ext cx="4581522" cy="52387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04 de abril participe  en la mesa </a:t>
            </a:r>
            <a:r>
              <a:rPr lang="es-MX" sz="2000" dirty="0" err="1">
                <a:solidFill>
                  <a:schemeClr val="tx1">
                    <a:lumMod val="95000"/>
                    <a:lumOff val="5000"/>
                  </a:schemeClr>
                </a:solidFill>
              </a:rPr>
              <a:t>tecnica</a:t>
            </a:r>
            <a:r>
              <a:rPr lang="es-MX" sz="2000" dirty="0">
                <a:solidFill>
                  <a:schemeClr val="tx1">
                    <a:lumMod val="95000"/>
                    <a:lumOff val="5000"/>
                  </a:schemeClr>
                </a:solidFill>
              </a:rPr>
              <a:t> de salud con los señores del subcentro de </a:t>
            </a:r>
            <a:r>
              <a:rPr lang="es-MX" sz="2000" dirty="0" err="1">
                <a:solidFill>
                  <a:schemeClr val="tx1">
                    <a:lumMod val="95000"/>
                    <a:lumOff val="5000"/>
                  </a:schemeClr>
                </a:solidFill>
              </a:rPr>
              <a:t>salud,policia</a:t>
            </a:r>
            <a:r>
              <a:rPr lang="es-MX" sz="2000" dirty="0">
                <a:solidFill>
                  <a:schemeClr val="tx1">
                    <a:lumMod val="95000"/>
                    <a:lumOff val="5000"/>
                  </a:schemeClr>
                </a:solidFill>
              </a:rPr>
              <a:t> nacional, cuerpo de </a:t>
            </a:r>
            <a:r>
              <a:rPr lang="es-MX" sz="2000" dirty="0" err="1">
                <a:solidFill>
                  <a:schemeClr val="tx1">
                    <a:lumMod val="95000"/>
                    <a:lumOff val="5000"/>
                  </a:schemeClr>
                </a:solidFill>
              </a:rPr>
              <a:t>bomberos,ministerio</a:t>
            </a:r>
            <a:r>
              <a:rPr lang="es-MX" sz="2000" dirty="0">
                <a:solidFill>
                  <a:schemeClr val="tx1">
                    <a:lumMod val="95000"/>
                    <a:lumOff val="5000"/>
                  </a:schemeClr>
                </a:solidFill>
              </a:rPr>
              <a:t> de </a:t>
            </a:r>
            <a:r>
              <a:rPr lang="es-MX" sz="2000" dirty="0" err="1">
                <a:solidFill>
                  <a:schemeClr val="tx1">
                    <a:lumMod val="95000"/>
                    <a:lumOff val="5000"/>
                  </a:schemeClr>
                </a:solidFill>
              </a:rPr>
              <a:t>educacion</a:t>
            </a:r>
            <a:r>
              <a:rPr lang="es-MX" sz="2000" dirty="0">
                <a:solidFill>
                  <a:schemeClr val="tx1">
                    <a:lumMod val="95000"/>
                    <a:lumOff val="5000"/>
                  </a:schemeClr>
                </a:solidFill>
              </a:rPr>
              <a:t> y compañeros del GAD  La  Victoria.</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00213" y="1690689"/>
            <a:ext cx="8386762" cy="516731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11 de abril, seguimiento a la promotora, Jesica Cuenca  del Proyecto Adulto Mayor en el Sitio El Paraíso, en la actividad se realizó ejercicio y se le realizo a toma de presión arterial.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85925" y="1690689"/>
            <a:ext cx="8772525" cy="51673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Domingo 28 de abril, participe del bingo organizado con la finalidad de sacar fondos para el Día de la Madre.</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00176" y="1690689"/>
            <a:ext cx="4057650" cy="5167310"/>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1" y="1690690"/>
            <a:ext cx="4057650" cy="52816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562100"/>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Martes 07 de Mayo, participe de un taller con los Adultos Mayores que son parte del Proyecto en el Sitio Rio Negro</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14475" y="1562101"/>
            <a:ext cx="3862388" cy="5295898"/>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5138" y="1562101"/>
            <a:ext cx="4186237" cy="529589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09 de Mayo, participe  le integración por el Día de la Madre, con los Adultos Mayores que son parte de del Proyecto cabecera Parroquial</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7275" y="1690689"/>
            <a:ext cx="4814888" cy="5167309"/>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263" y="1690689"/>
            <a:ext cx="4600575" cy="51673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Viernes 10  de Mayo, participe  le integración por el Día de la Madre, con los Adultos Mayores que son parte de del Proyecto Sitio Rio Negro.</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314575" y="1690689"/>
            <a:ext cx="6843713" cy="516731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30 de Mayo, realice la inspección Casa Comunal Sitio Rio Negro en donde estaban colocando el pasamano en la entrada principal.</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43049" y="1690689"/>
            <a:ext cx="8958263" cy="516731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Viernes 14 de junio, me traslade al Cantón Santa Rosa para participar del evento por el Día de la Madre y el día del Padre con los usuarios que son parte del Proyecto Adulto Mayor en convenio con el GAD Cantón Santa Rosa.</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71613" y="1690689"/>
            <a:ext cx="8886825" cy="51673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191365" cy="5774055"/>
          </a:xfrm>
          <a:solidFill>
            <a:srgbClr val="FFFF00"/>
          </a:solidFill>
        </p:spPr>
        <p:txBody>
          <a:bodyPr>
            <a:normAutofit/>
          </a:bodyPr>
          <a:lstStyle/>
          <a:p>
            <a:r>
              <a:rPr lang="es-ES" altLang="en-US" sz="3555" b="1">
                <a:sym typeface="+mn-ea"/>
              </a:rPr>
              <a:t>PARTICIPE DE 24 REUNIONES ORDINARIAS </a:t>
            </a:r>
            <a:br>
              <a:rPr lang="es-ES" altLang="en-US" sz="3555" b="1">
                <a:sym typeface="+mn-ea"/>
              </a:rPr>
            </a:br>
            <a:r>
              <a:rPr lang="es-ES" altLang="en-US" sz="3555" b="1">
                <a:sym typeface="+mn-ea"/>
              </a:rPr>
              <a:t>RESOLUCIONES:</a:t>
            </a:r>
            <a:br>
              <a:rPr lang="es-ES" altLang="en-US" sz="3555" b="1">
                <a:sym typeface="+mn-ea"/>
              </a:rPr>
            </a:br>
            <a:r>
              <a:rPr lang="es-ES" altLang="en-US" sz="3555" b="1">
                <a:sym typeface="+mn-ea"/>
              </a:rPr>
              <a:t>MANTENIMIENTO CANCHA SINTETICA CABECERA PARROQUIAL </a:t>
            </a:r>
            <a:br>
              <a:rPr lang="es-ES" altLang="en-US" sz="3555" b="1">
                <a:sym typeface="+mn-ea"/>
              </a:rPr>
            </a:br>
            <a:r>
              <a:rPr lang="es-ES" altLang="en-US" sz="3555" b="1">
                <a:sym typeface="+mn-ea"/>
              </a:rPr>
              <a:t>MANTENIMINETO EDIFICIO DEL GAD RURAL PARROQUIA LA VICTORIA</a:t>
            </a:r>
            <a:br>
              <a:rPr lang="es-ES" altLang="en-US" sz="3555" b="1">
                <a:sym typeface="+mn-ea"/>
              </a:rPr>
            </a:br>
            <a:r>
              <a:rPr lang="es-ES" altLang="en-US" sz="3555" b="1">
                <a:sym typeface="+mn-ea"/>
              </a:rPr>
              <a:t>MEJORAMIENTO DE LA CASA COMUNAL SITIO RIO NEGRO </a:t>
            </a:r>
            <a:br>
              <a:rPr lang="es-ES" altLang="en-US" sz="3555" b="1">
                <a:sym typeface="+mn-ea"/>
              </a:rPr>
            </a:br>
            <a:r>
              <a:rPr lang="es-ES" altLang="en-US" sz="3555" b="1">
                <a:sym typeface="+mn-ea"/>
              </a:rPr>
              <a:t> ELABORACION DEL PDyOT</a:t>
            </a:r>
            <a:br>
              <a:rPr lang="es-ES" altLang="en-US" sz="3555" b="1">
                <a:sym typeface="+mn-ea"/>
              </a:rPr>
            </a:br>
            <a:r>
              <a:rPr lang="es-ES" altLang="en-US" sz="3555" b="1">
                <a:sym typeface="+mn-ea"/>
              </a:rPr>
              <a:t>INFIMA DE MANTENIMIENTO POSO DE OXIDACION PARROQUIA LA VICTORIA.</a:t>
            </a:r>
            <a:br>
              <a:rPr lang="es-ES" altLang="en-US" sz="3555" b="1">
                <a:sym typeface="+mn-ea"/>
              </a:rPr>
            </a:br>
            <a:r>
              <a:rPr lang="es-ES" altLang="en-US" sz="3555" b="1">
                <a:sym typeface="+mn-ea"/>
              </a:rPr>
              <a:t>APROVACION DE LOS PROYECTOS SOCIALES, PROYECTO ADULTO MAYOR Y ESCUELA DE FUTBOL.</a:t>
            </a:r>
            <a:endParaRPr lang="es-EC" sz="3555"/>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19 de junio participe de la mesa técnica en el Cantón Santa Rosa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14475" y="1690689"/>
            <a:ext cx="9586913" cy="516731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27 de junio, en la tarde participe de la integración con los Adultos Mayores que son parte del Proyecto por celebrar el Día Del Padre</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66838" y="1690689"/>
            <a:ext cx="4376737" cy="5167309"/>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5" y="1690690"/>
            <a:ext cx="4376737" cy="516730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Martes 16 de Julio, realice un recorrido  en la vía Rio Negro San Joaquín, junto al Ing. Clemente Bravo Prefecto de la Provincia de El Oro y los compañeros que son parte del GAD y miembros de la comunidad.</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57363" y="1690689"/>
            <a:ext cx="8801100" cy="516731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17 de julio, realice inspección en el Sitio La Virginia donde los técnicos del GAD Municipal del Cantón Santa realizaron colocación de puntos donde se va realizar el arreglo de la vía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47800" y="1690689"/>
            <a:ext cx="4252913" cy="5167311"/>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1287" y="1690689"/>
            <a:ext cx="4252913" cy="516731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17 de julio realizamos la entrega de ayudas para el Subcentro de salud en el Sitio Rio Negro y entrega de implementos  en el Sitio El Paraíso. </a:t>
            </a:r>
            <a:endParaRPr lang="es-EC" sz="2000" dirty="0">
              <a:solidFill>
                <a:schemeClr val="tx1">
                  <a:lumMod val="95000"/>
                  <a:lumOff val="5000"/>
                </a:schemeClr>
              </a:solidFill>
            </a:endParaRPr>
          </a:p>
        </p:txBody>
      </p:sp>
      <p:pic>
        <p:nvPicPr>
          <p:cNvPr id="3" name="Imagen 2"/>
          <p:cNvPicPr>
            <a:picLocks noChangeAspect="1"/>
          </p:cNvPicPr>
          <p:nvPr/>
        </p:nvPicPr>
        <p:blipFill rotWithShape="1">
          <a:blip r:embed="rId1" cstate="print">
            <a:extLst>
              <a:ext uri="{28A0092B-C50C-407E-A947-70E740481C1C}">
                <a14:useLocalDpi xmlns:a14="http://schemas.microsoft.com/office/drawing/2010/main" val="0"/>
              </a:ext>
            </a:extLst>
          </a:blip>
          <a:srcRect b="37606"/>
          <a:stretch>
            <a:fillRect/>
          </a:stretch>
        </p:blipFill>
        <p:spPr bwMode="auto">
          <a:xfrm>
            <a:off x="1128713" y="1690690"/>
            <a:ext cx="4343400" cy="5167310"/>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713" y="1690688"/>
            <a:ext cx="4114799" cy="516730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17 de julio, me traslade hasta el Gad del Cantón Santa Rosa para entregar oficios sobre los diferentes trabajos que se necesitan en la Parroquia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57513" y="1690689"/>
            <a:ext cx="6257925" cy="516731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24 de julio, participe de la inauguración de la Casa Comunal Sitio Rio Negro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57400" y="1690689"/>
            <a:ext cx="8129588" cy="516731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25 de julio, participe del desfile y sesión solemne en la Parroquia San Juan de Cerro Azul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86000" y="1690689"/>
            <a:ext cx="7458075" cy="516731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Viernes 26 de julio participe e una  reunión de trabajo con la presencia de los compañeros que son parte del GAD y la Ing. Lenny Ramón, técnica encargada del PDYOT DEL GAD municipal.</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28801" y="1690689"/>
            <a:ext cx="8586788" cy="516731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07 de agosto participe del desfile y sesión solemne en la Parroquia </a:t>
            </a:r>
            <a:r>
              <a:rPr lang="es-MX" sz="2000" dirty="0" err="1">
                <a:solidFill>
                  <a:schemeClr val="tx1">
                    <a:lumMod val="95000"/>
                    <a:lumOff val="5000"/>
                  </a:schemeClr>
                </a:solidFill>
              </a:rPr>
              <a:t>Bellamaria</a:t>
            </a:r>
            <a:r>
              <a:rPr lang="es-MX" sz="2000" dirty="0">
                <a:solidFill>
                  <a:schemeClr val="tx1">
                    <a:lumMod val="95000"/>
                    <a:lumOff val="5000"/>
                  </a:schemeClr>
                </a:solidFill>
              </a:rPr>
              <a:t> por celebrar sus fiestas de Aniversario.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57288" y="1690689"/>
            <a:ext cx="9286875" cy="5167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0" y="1075055"/>
            <a:ext cx="12192635" cy="4446270"/>
          </a:xfrm>
          <a:solidFill>
            <a:schemeClr val="accent4"/>
          </a:solidFill>
        </p:spPr>
        <p:txBody>
          <a:bodyPr/>
          <a:p>
            <a:pPr algn="ctr"/>
            <a:r>
              <a:rPr lang="es-ES" altLang="en-US" b="1">
                <a:sym typeface="+mn-ea"/>
              </a:rPr>
              <a:t>GESTIONES Y DIFERENTES </a:t>
            </a:r>
            <a:br>
              <a:rPr lang="es-ES" altLang="en-US" b="1">
                <a:sym typeface="+mn-ea"/>
              </a:rPr>
            </a:br>
            <a:r>
              <a:rPr lang="es-ES" altLang="en-US" b="1">
                <a:sym typeface="+mn-ea"/>
              </a:rPr>
              <a:t>ACTIVIDADES  REALIZADAS</a:t>
            </a:r>
            <a:endParaRPr lang="es-E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EC" sz="2000" dirty="0">
                <a:solidFill>
                  <a:schemeClr val="tx1">
                    <a:lumMod val="95000"/>
                    <a:lumOff val="5000"/>
                  </a:schemeClr>
                </a:solidFill>
              </a:rPr>
              <a:t>Miércoles 14 de agosto participe de la mesa técnica cantonal en Santa Rosa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00263" y="1690689"/>
            <a:ext cx="7643812" cy="516731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200" dirty="0">
                <a:solidFill>
                  <a:schemeClr val="tx1">
                    <a:lumMod val="95000"/>
                    <a:lumOff val="5000"/>
                  </a:schemeClr>
                </a:solidFill>
              </a:rPr>
              <a:t>Martes 20 de participe de la inauguración de la cubierta metálica en la Unidad Educativa Rosa de Luxemburgo Parroquia La Victoria</a:t>
            </a:r>
            <a:r>
              <a:rPr lang="es-MX" dirty="0"/>
              <a:t>.</a:t>
            </a:r>
            <a:endParaRPr lang="es-EC" dirty="0"/>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85889" y="1690689"/>
            <a:ext cx="9329736" cy="516731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fontScale="90000"/>
          </a:bodyPr>
          <a:lstStyle/>
          <a:p>
            <a:br>
              <a:rPr lang="es-MX" dirty="0"/>
            </a:br>
            <a:r>
              <a:rPr lang="es-MX" sz="2200" dirty="0">
                <a:solidFill>
                  <a:schemeClr val="tx1">
                    <a:lumMod val="95000"/>
                    <a:lumOff val="5000"/>
                  </a:schemeClr>
                </a:solidFill>
              </a:rPr>
              <a:t>Jueves 22 de agosto participe de una reunión con el Sr Teniente Político y los compañeros Vocales del GAD</a:t>
            </a:r>
            <a:br>
              <a:rPr lang="es-MX" dirty="0"/>
            </a:br>
            <a:endParaRPr lang="es-EC" dirty="0"/>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00200" y="1690689"/>
            <a:ext cx="9144000" cy="516731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28 de agosto participe del desfile sesión solemne en la Parroquia Torata por celebrar un aniversario más de creación.</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71638" y="1690689"/>
            <a:ext cx="8658225" cy="516731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3353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29 de agosto participe de un taller con los Adultos Mayores que son parte del Proyecto del GAD Rural Parroquia La Victoria.</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14525" y="1633539"/>
            <a:ext cx="8786813" cy="522445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Martes 10 de septiembre me traslade a la Parroquia Bellavista con el compañero Presidente del GAD Sr. Reinaldo Rodríguez y  para tratar  sobre el campeonato </a:t>
            </a:r>
            <a:r>
              <a:rPr lang="es-MX" sz="2000" dirty="0" err="1">
                <a:solidFill>
                  <a:schemeClr val="tx1">
                    <a:lumMod val="95000"/>
                    <a:lumOff val="5000"/>
                  </a:schemeClr>
                </a:solidFill>
              </a:rPr>
              <a:t>InterGAD</a:t>
            </a:r>
            <a:r>
              <a:rPr lang="es-MX" sz="2000" dirty="0">
                <a:solidFill>
                  <a:schemeClr val="tx1">
                    <a:lumMod val="95000"/>
                    <a:lumOff val="5000"/>
                  </a:schemeClr>
                </a:solidFill>
              </a:rPr>
              <a:t>  Rurales.</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43013" y="1690689"/>
            <a:ext cx="4357687" cy="5167310"/>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302" y="1690687"/>
            <a:ext cx="4581523" cy="516731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5763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25 de septiembre partícipe del taller de Manualidades con los Adultos Mayores que son parte del Proyecto del GAD en el Sitio Rio Negro.</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47788" y="1576389"/>
            <a:ext cx="4446586" cy="5281610"/>
          </a:xfrm>
          <a:prstGeom prst="rect">
            <a:avLst/>
          </a:prstGeom>
          <a:noFill/>
          <a:ln>
            <a:noFill/>
          </a:ln>
        </p:spPr>
      </p:pic>
      <p:pic>
        <p:nvPicPr>
          <p:cNvPr id="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7511" y="1576389"/>
            <a:ext cx="4076701" cy="528160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Martes 01 de octubre participe del desfile e integración con los Adultos Mayores que son parte  del Proyecto  en la cabecera Parroquial  por celebrar el  Día del Adulto Mayor.</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05254" y="1690689"/>
            <a:ext cx="4505008" cy="5119688"/>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9438" y="1714500"/>
            <a:ext cx="4143375" cy="514349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02 de octubre  participe del desfile e integración con los Adultos Mayores que son parte  del Proyecto  en el Sitio Rio Negro  por celebrar el  Día del Adulto Mayor</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66900" y="1690689"/>
            <a:ext cx="3733800" cy="5167309"/>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6" y="1714500"/>
            <a:ext cx="4243388"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09 de octubre me traslade hasta el Sitio Vega Rivera para entregar una ayuda técnica al Sr. Luis Armijos </a:t>
            </a:r>
            <a:endParaRPr lang="es-EC" sz="2000" dirty="0">
              <a:solidFill>
                <a:schemeClr val="tx1">
                  <a:lumMod val="95000"/>
                  <a:lumOff val="5000"/>
                </a:schemeClr>
              </a:solidFill>
            </a:endParaRPr>
          </a:p>
        </p:txBody>
      </p:sp>
      <p:pic>
        <p:nvPicPr>
          <p:cNvPr id="3" name="Imagen 2"/>
          <p:cNvPicPr>
            <a:picLocks noChangeAspect="1"/>
          </p:cNvPicPr>
          <p:nvPr/>
        </p:nvPicPr>
        <p:blipFill rotWithShape="1">
          <a:blip r:embed="rId1">
            <a:extLst>
              <a:ext uri="{28A0092B-C50C-407E-A947-70E740481C1C}">
                <a14:useLocalDpi xmlns:a14="http://schemas.microsoft.com/office/drawing/2010/main" val="0"/>
              </a:ext>
            </a:extLst>
          </a:blip>
          <a:srcRect l="8192" t="20000" r="14689" b="19629"/>
          <a:stretch>
            <a:fillRect/>
          </a:stretch>
        </p:blipFill>
        <p:spPr bwMode="auto">
          <a:xfrm>
            <a:off x="2571751" y="1690689"/>
            <a:ext cx="6543674" cy="51673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b="1" dirty="0">
                <a:solidFill>
                  <a:schemeClr val="tx1">
                    <a:lumMod val="95000"/>
                    <a:lumOff val="5000"/>
                  </a:schemeClr>
                </a:solidFill>
              </a:rPr>
              <a:t>Viernes 12 de enero reunión de trabajo con los Promotores para poder coordinar los trabajos que van a realizar en las diferentes comunidades con los Proyectos de Adultos Mayores </a:t>
            </a:r>
            <a:endParaRPr lang="es-EC" sz="2000" b="1" dirty="0">
              <a:solidFill>
                <a:schemeClr val="tx1">
                  <a:lumMod val="95000"/>
                  <a:lumOff val="5000"/>
                </a:schemeClr>
              </a:solidFill>
            </a:endParaRPr>
          </a:p>
        </p:txBody>
      </p:sp>
      <p:pic>
        <p:nvPicPr>
          <p:cNvPr id="4" name="Marcador de contenido 3"/>
          <p:cNvPicPr>
            <a:picLocks noGrp="1" noChangeAspect="1"/>
          </p:cNvPicPr>
          <p:nvPr>
            <p:ph idx="1"/>
          </p:nvPr>
        </p:nvPicPr>
        <p:blipFill rotWithShape="1">
          <a:blip r:embed="rId1" cstate="print">
            <a:extLst>
              <a:ext uri="{28A0092B-C50C-407E-A947-70E740481C1C}">
                <a14:useLocalDpi xmlns:a14="http://schemas.microsoft.com/office/drawing/2010/main" val="0"/>
              </a:ext>
            </a:extLst>
          </a:blip>
          <a:srcRect t="30255" b="35899"/>
          <a:stretch>
            <a:fillRect/>
          </a:stretch>
        </p:blipFill>
        <p:spPr bwMode="auto">
          <a:xfrm>
            <a:off x="838199" y="1690689"/>
            <a:ext cx="10515599" cy="5167310"/>
          </a:xfrm>
          <a:prstGeom prst="rect">
            <a:avLst/>
          </a:prstGeom>
          <a:noFill/>
          <a:ln>
            <a:noFill/>
          </a:ln>
        </p:spPr>
      </p:pic>
      <p:pic>
        <p:nvPicPr>
          <p:cNvPr id="5" name="Imagen 4"/>
          <p:cNvPicPr>
            <a:picLocks noChangeAspect="1"/>
          </p:cNvPicPr>
          <p:nvPr/>
        </p:nvPicPr>
        <p:blipFill rotWithShape="1">
          <a:blip r:embed="rId1" cstate="print">
            <a:extLst>
              <a:ext uri="{28A0092B-C50C-407E-A947-70E740481C1C}">
                <a14:useLocalDpi xmlns:a14="http://schemas.microsoft.com/office/drawing/2010/main" val="0"/>
              </a:ext>
            </a:extLst>
          </a:blip>
          <a:srcRect t="30255" b="35899"/>
          <a:stretch>
            <a:fillRect/>
          </a:stretch>
        </p:blipFill>
        <p:spPr bwMode="auto">
          <a:xfrm>
            <a:off x="4710112" y="2157413"/>
            <a:ext cx="2771775" cy="2543175"/>
          </a:xfrm>
          <a:prstGeom prst="rect">
            <a:avLst/>
          </a:prstGeom>
          <a:noFill/>
          <a:ln>
            <a:noFill/>
          </a:ln>
        </p:spPr>
      </p:pic>
      <p:pic>
        <p:nvPicPr>
          <p:cNvPr id="6" name="Imagen 5"/>
          <p:cNvPicPr>
            <a:picLocks noChangeAspect="1"/>
          </p:cNvPicPr>
          <p:nvPr/>
        </p:nvPicPr>
        <p:blipFill rotWithShape="1">
          <a:blip r:embed="rId1" cstate="print">
            <a:extLst>
              <a:ext uri="{28A0092B-C50C-407E-A947-70E740481C1C}">
                <a14:useLocalDpi xmlns:a14="http://schemas.microsoft.com/office/drawing/2010/main" val="0"/>
              </a:ext>
            </a:extLst>
          </a:blip>
          <a:srcRect t="30255" b="35899"/>
          <a:stretch>
            <a:fillRect/>
          </a:stretch>
        </p:blipFill>
        <p:spPr bwMode="auto">
          <a:xfrm>
            <a:off x="4862512" y="2309813"/>
            <a:ext cx="2771775" cy="25431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07 de noviembre en la tarde participe del desfile y sesión solemne en la Parroquia La Avanzada.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43038" y="1690689"/>
            <a:ext cx="8615362" cy="516731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Jueves 07 de noviembre en la tarde participe de la socialización del proyecto de agua potable y alcantarillado en el Sitio La Quebrada</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57350" y="1690690"/>
            <a:ext cx="4110038" cy="5167310"/>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550" y="1690689"/>
            <a:ext cx="4229100" cy="516731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Lunes 11  de noviembre en la tarde participe de la socialización del proyecto de agua potable y alcantarillado en el Sitio El Paraíso.</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71699" y="1690689"/>
            <a:ext cx="8315325" cy="516731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Viernes 15 de noviembre participe de la inauguración del asfalto en la vida Rio Negro San Joaquín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385888" y="1690689"/>
            <a:ext cx="9001125" cy="516731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Sábado 16 de noviembre participe de la inauguración del UPC en el Sitio Rio Negro </a:t>
            </a:r>
            <a:endParaRPr lang="es-EC" sz="2000" dirty="0">
              <a:solidFill>
                <a:schemeClr val="tx1">
                  <a:lumMod val="95000"/>
                  <a:lumOff val="5000"/>
                </a:schemeClr>
              </a:solidFill>
            </a:endParaRPr>
          </a:p>
        </p:txBody>
      </p:sp>
      <p:pic>
        <p:nvPicPr>
          <p:cNvPr id="3" name="Imagen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228725" y="1690689"/>
            <a:ext cx="9415463" cy="516731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Sábado 23 de noviembre participe del desfile y sesión solemne en el Sitio Rio Negro por celebrar sus fiestas de aniversario. </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557339" y="1738311"/>
            <a:ext cx="4114800" cy="5119687"/>
          </a:xfrm>
          <a:prstGeom prst="rect">
            <a:avLst/>
          </a:prstGeom>
          <a:noFill/>
          <a:ln>
            <a:noFill/>
          </a:ln>
        </p:spPr>
      </p:pic>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564" y="1690689"/>
            <a:ext cx="4000500" cy="516730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0" y="365125"/>
            <a:ext cx="12191365" cy="1325880"/>
          </a:xfrm>
          <a:solidFill>
            <a:schemeClr val="accent4"/>
          </a:solidFill>
        </p:spPr>
        <p:txBody>
          <a:bodyPr>
            <a:normAutofit/>
          </a:bodyPr>
          <a:p>
            <a:r>
              <a:rPr lang="en-US" altLang="es-ES" sz="2000" b="1"/>
              <a:t>Mi</a:t>
            </a:r>
            <a:r>
              <a:rPr lang="en-US" altLang="en-US" sz="2000" b="1"/>
              <a:t>é</a:t>
            </a:r>
            <a:r>
              <a:rPr lang="en-US" altLang="es-ES" sz="2000" b="1"/>
              <a:t>rcoles 11 de diciembre participe de mesa Inter parroquial Ecuador crece sin desnutrici</a:t>
            </a:r>
            <a:r>
              <a:rPr lang="en-US" altLang="en-US" sz="2000" b="1"/>
              <a:t>ó</a:t>
            </a:r>
            <a:r>
              <a:rPr lang="en-US" altLang="es-ES" sz="2000" b="1"/>
              <a:t>n infanti</a:t>
            </a:r>
            <a:r>
              <a:rPr lang="en-US" altLang="es-ES" sz="2000"/>
              <a:t>l.</a:t>
            </a:r>
            <a:endParaRPr lang="en-US" altLang="es-ES" sz="2000"/>
          </a:p>
        </p:txBody>
      </p:sp>
      <p:pic>
        <p:nvPicPr>
          <p:cNvPr id="1985031232" name="Imagen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773430" y="1691005"/>
            <a:ext cx="9882505" cy="516763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0" y="365125"/>
            <a:ext cx="12192635" cy="1325880"/>
          </a:xfrm>
          <a:solidFill>
            <a:schemeClr val="accent4"/>
          </a:solidFill>
        </p:spPr>
        <p:txBody>
          <a:bodyPr>
            <a:normAutofit/>
          </a:bodyPr>
          <a:p>
            <a:r>
              <a:rPr lang="es-ES" altLang="en-US" sz="2000" b="1"/>
              <a:t>j</a:t>
            </a:r>
            <a:r>
              <a:rPr lang="en-US" altLang="es-ES" sz="2000" b="1"/>
              <a:t>ueves 12 de diciembre me reuni con el compa</a:t>
            </a:r>
            <a:r>
              <a:rPr lang="en-US" altLang="en-US" sz="2000" b="1"/>
              <a:t>ñ</a:t>
            </a:r>
            <a:r>
              <a:rPr lang="en-US" altLang="es-ES" sz="2000" b="1"/>
              <a:t>ero presidente y la Ing. Raquel Luzuriaga para coordinar actividades de navidad con los ni</a:t>
            </a:r>
            <a:r>
              <a:rPr lang="en-US" altLang="en-US" sz="2000" b="1"/>
              <a:t>ñ</a:t>
            </a:r>
            <a:r>
              <a:rPr lang="en-US" altLang="es-ES" sz="2000" b="1"/>
              <a:t>os de la parroquia La Victoria.</a:t>
            </a:r>
            <a:endParaRPr lang="en-US" altLang="es-ES" sz="2000" b="1"/>
          </a:p>
        </p:txBody>
      </p:sp>
      <p:pic>
        <p:nvPicPr>
          <p:cNvPr id="19" name="Imagen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0" y="1691005"/>
            <a:ext cx="6096635" cy="5166995"/>
          </a:xfrm>
          <a:prstGeom prst="rect">
            <a:avLst/>
          </a:prstGeom>
          <a:noFill/>
          <a:ln>
            <a:noFill/>
          </a:ln>
        </p:spPr>
      </p:pic>
      <p:pic>
        <p:nvPicPr>
          <p:cNvPr id="1418233169" name="Imagen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635" y="1691005"/>
            <a:ext cx="6095365" cy="516763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0" y="365125"/>
            <a:ext cx="12191365" cy="1325880"/>
          </a:xfrm>
          <a:solidFill>
            <a:schemeClr val="accent4"/>
          </a:solidFill>
        </p:spPr>
        <p:txBody>
          <a:bodyPr>
            <a:normAutofit/>
          </a:bodyPr>
          <a:p>
            <a:r>
              <a:rPr lang="en-US" altLang="es-ES" sz="2000" b="1"/>
              <a:t>Viernes 13 de diciembre participe de un taller de adorno navide</a:t>
            </a:r>
            <a:r>
              <a:rPr lang="en-US" altLang="en-US" sz="2000" b="1"/>
              <a:t>ñ</a:t>
            </a:r>
            <a:r>
              <a:rPr lang="en-US" altLang="es-ES" sz="2000" b="1"/>
              <a:t>o con los Adultos Mayores que son parte del proyecto en el Sitio El Para</a:t>
            </a:r>
            <a:r>
              <a:rPr lang="en-US" altLang="en-US" sz="2000" b="1"/>
              <a:t>í</a:t>
            </a:r>
            <a:r>
              <a:rPr lang="en-US" altLang="es-ES" sz="2000" b="1"/>
              <a:t>so </a:t>
            </a:r>
            <a:endParaRPr lang="en-US" altLang="es-ES" sz="2000" b="1"/>
          </a:p>
        </p:txBody>
      </p:sp>
      <p:pic>
        <p:nvPicPr>
          <p:cNvPr id="21" name="Imagen 2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0" y="1691005"/>
            <a:ext cx="12191365" cy="516763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192000" cy="1325880"/>
          </a:xfrm>
          <a:solidFill>
            <a:schemeClr val="accent4"/>
          </a:solidFill>
        </p:spPr>
        <p:txBody>
          <a:bodyPr>
            <a:normAutofit/>
          </a:bodyPr>
          <a:lstStyle/>
          <a:p>
            <a:r>
              <a:rPr lang="en-US" altLang="es-ES" sz="2000" b="1"/>
              <a:t>Lunes 16 de diciembre me traslade a la ciudad de Cuenca para traer las canastas navide</a:t>
            </a:r>
            <a:r>
              <a:rPr lang="en-US" altLang="en-US" sz="2000" b="1"/>
              <a:t>ñ</a:t>
            </a:r>
            <a:r>
              <a:rPr lang="en-US" altLang="es-ES" sz="2000" b="1"/>
              <a:t>as que ser</a:t>
            </a:r>
            <a:r>
              <a:rPr lang="en-US" altLang="en-US" sz="2000" b="1"/>
              <a:t>á</a:t>
            </a:r>
            <a:r>
              <a:rPr lang="en-US" altLang="es-ES" sz="2000" b="1"/>
              <a:t>n entregadas a los adultos mayores que son parte del proyecto del GAD </a:t>
            </a:r>
            <a:endParaRPr lang="en-US" altLang="es-ES" sz="2000" b="1"/>
          </a:p>
        </p:txBody>
      </p:sp>
      <p:pic>
        <p:nvPicPr>
          <p:cNvPr id="22" name="Imagen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0" y="1691005"/>
            <a:ext cx="5933440" cy="5074285"/>
          </a:xfrm>
          <a:prstGeom prst="rect">
            <a:avLst/>
          </a:prstGeom>
          <a:noFill/>
          <a:ln>
            <a:noFill/>
          </a:ln>
        </p:spPr>
      </p:pic>
      <p:pic>
        <p:nvPicPr>
          <p:cNvPr id="23" name="Imagen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933440" y="1691005"/>
            <a:ext cx="6195695" cy="50749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b="1" dirty="0">
                <a:solidFill>
                  <a:schemeClr val="tx1">
                    <a:lumMod val="95000"/>
                    <a:lumOff val="5000"/>
                  </a:schemeClr>
                </a:solidFill>
              </a:rPr>
              <a:t>Miércoles 17 de enero participe de la socialización sobre redición de cuentas 2023 en la Parroquia Bellavista.</a:t>
            </a:r>
            <a:endParaRPr lang="es-EC" sz="2000" b="1" dirty="0">
              <a:solidFill>
                <a:schemeClr val="tx1">
                  <a:lumMod val="95000"/>
                  <a:lumOff val="5000"/>
                </a:schemeClr>
              </a:solidFill>
            </a:endParaRPr>
          </a:p>
        </p:txBody>
      </p:sp>
      <p:pic>
        <p:nvPicPr>
          <p:cNvPr id="3" name="Imagen 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7238" y="1690690"/>
            <a:ext cx="10329862" cy="516731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0" y="365125"/>
            <a:ext cx="12192635" cy="1325880"/>
          </a:xfrm>
          <a:solidFill>
            <a:schemeClr val="accent4"/>
          </a:solidFill>
        </p:spPr>
        <p:txBody>
          <a:bodyPr>
            <a:normAutofit/>
          </a:bodyPr>
          <a:p>
            <a:pPr algn="just"/>
            <a:r>
              <a:rPr lang="en-US" altLang="es-ES" sz="2000" b="1"/>
              <a:t>Mi</a:t>
            </a:r>
            <a:r>
              <a:rPr lang="en-US" altLang="en-US" sz="2000" b="1"/>
              <a:t>é</a:t>
            </a:r>
            <a:r>
              <a:rPr lang="en-US" altLang="es-ES" sz="2000" b="1"/>
              <a:t>rcoles 18 de diciembre participe de la integraci</a:t>
            </a:r>
            <a:r>
              <a:rPr lang="en-US" altLang="en-US" sz="2000" b="1"/>
              <a:t>ó</a:t>
            </a:r>
            <a:r>
              <a:rPr lang="en-US" altLang="es-ES" sz="2000" b="1"/>
              <a:t>n de navidad con los Adultos Mayores de la cabecera parroquial que son parte del Proyecto Adulto Mayor del GAD Rural Parroquia La Victoria</a:t>
            </a:r>
            <a:endParaRPr lang="en-US" altLang="es-ES" sz="2000" b="1"/>
          </a:p>
        </p:txBody>
      </p:sp>
      <p:pic>
        <p:nvPicPr>
          <p:cNvPr id="25" name="Imagen 25" descr="969a471e-ef0d-43f5-9886-d6ea3dcaf50b"/>
          <p:cNvPicPr>
            <a:picLocks noChangeAspect="1"/>
          </p:cNvPicPr>
          <p:nvPr/>
        </p:nvPicPr>
        <p:blipFill>
          <a:blip r:embed="rId1"/>
          <a:stretch>
            <a:fillRect/>
          </a:stretch>
        </p:blipFill>
        <p:spPr>
          <a:xfrm>
            <a:off x="0" y="1691005"/>
            <a:ext cx="5864225" cy="5166360"/>
          </a:xfrm>
          <a:prstGeom prst="rect">
            <a:avLst/>
          </a:prstGeom>
        </p:spPr>
      </p:pic>
      <p:pic>
        <p:nvPicPr>
          <p:cNvPr id="370725853" name="Imagen 3707258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864225" y="1729740"/>
            <a:ext cx="6328410" cy="51276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0" y="365125"/>
            <a:ext cx="12191365" cy="1325880"/>
          </a:xfrm>
          <a:solidFill>
            <a:schemeClr val="accent4"/>
          </a:solidFill>
        </p:spPr>
        <p:txBody>
          <a:bodyPr>
            <a:normAutofit/>
          </a:bodyPr>
          <a:p>
            <a:pPr algn="just"/>
            <a:r>
              <a:rPr lang="en-US" altLang="es-ES" sz="2000" b="1"/>
              <a:t>Mi</a:t>
            </a:r>
            <a:r>
              <a:rPr lang="en-US" altLang="en-US" sz="2000" b="1"/>
              <a:t>é</a:t>
            </a:r>
            <a:r>
              <a:rPr lang="en-US" altLang="es-ES" sz="2000" b="1"/>
              <a:t>rcoles 18 de diciembre participe de la integraci</a:t>
            </a:r>
            <a:r>
              <a:rPr lang="en-US" altLang="en-US" sz="2000" b="1"/>
              <a:t>ó</a:t>
            </a:r>
            <a:r>
              <a:rPr lang="en-US" altLang="es-ES" sz="2000" b="1"/>
              <a:t>n de navidad con los Adultos Mayores del Sitio Rio Negro que son parte del Proyecto Adulto Mayor del GAD Rural Parroquia La Victoria.</a:t>
            </a:r>
            <a:endParaRPr lang="en-US" altLang="es-ES" sz="2000" b="1"/>
          </a:p>
        </p:txBody>
      </p:sp>
      <p:pic>
        <p:nvPicPr>
          <p:cNvPr id="26" name="Imagen 26" descr="69b3cc98-d85a-4132-a8eb-1b6b86679396"/>
          <p:cNvPicPr>
            <a:picLocks noChangeAspect="1"/>
          </p:cNvPicPr>
          <p:nvPr/>
        </p:nvPicPr>
        <p:blipFill>
          <a:blip r:embed="rId1"/>
          <a:stretch>
            <a:fillRect/>
          </a:stretch>
        </p:blipFill>
        <p:spPr>
          <a:xfrm>
            <a:off x="0" y="1691005"/>
            <a:ext cx="5601335" cy="5167630"/>
          </a:xfrm>
          <a:prstGeom prst="rect">
            <a:avLst/>
          </a:prstGeom>
        </p:spPr>
      </p:pic>
      <p:pic>
        <p:nvPicPr>
          <p:cNvPr id="27" name="Imagen 27" descr="758b0d2a-2b87-47a2-9806-a51609e68986"/>
          <p:cNvPicPr>
            <a:picLocks noChangeAspect="1"/>
          </p:cNvPicPr>
          <p:nvPr/>
        </p:nvPicPr>
        <p:blipFill>
          <a:blip r:embed="rId2"/>
          <a:stretch>
            <a:fillRect/>
          </a:stretch>
        </p:blipFill>
        <p:spPr>
          <a:xfrm>
            <a:off x="6290945" y="1691005"/>
            <a:ext cx="5890895" cy="516636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0" y="365125"/>
            <a:ext cx="12191365" cy="1325880"/>
          </a:xfrm>
          <a:solidFill>
            <a:schemeClr val="accent4"/>
          </a:solidFill>
        </p:spPr>
        <p:txBody>
          <a:bodyPr>
            <a:normAutofit/>
          </a:bodyPr>
          <a:p>
            <a:pPr algn="just"/>
            <a:r>
              <a:rPr lang="en-US" altLang="es-ES" sz="2000" b="1"/>
              <a:t>Lunes 23 de Diciembre participe de integraci</a:t>
            </a:r>
            <a:r>
              <a:rPr lang="en-US" altLang="en-US" sz="2000" b="1"/>
              <a:t>ó</a:t>
            </a:r>
            <a:r>
              <a:rPr lang="en-US" altLang="es-ES" sz="2000" b="1"/>
              <a:t>n de navidad con los integrantes del  GAD</a:t>
            </a:r>
            <a:r>
              <a:rPr lang="en-US" altLang="es-ES" sz="2000"/>
              <a:t>.</a:t>
            </a:r>
            <a:endParaRPr lang="en-US" altLang="es-ES" sz="2000"/>
          </a:p>
        </p:txBody>
      </p:sp>
      <p:pic>
        <p:nvPicPr>
          <p:cNvPr id="24" name="Imagen 24" descr="C:\Users\CISNE@COMPU\Downloads\4247c6b4-0875-43aa-9796-986f62a71629.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232535" y="1691005"/>
            <a:ext cx="9378950" cy="516699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838200" y="365125"/>
            <a:ext cx="10515600" cy="5788025"/>
          </a:xfrm>
          <a:solidFill>
            <a:schemeClr val="accent4"/>
          </a:solidFill>
        </p:spPr>
        <p:txBody>
          <a:bodyPr>
            <a:normAutofit/>
          </a:bodyPr>
          <a:p>
            <a:pPr algn="ctr"/>
            <a:br>
              <a:rPr lang="es-MX" dirty="0">
                <a:solidFill>
                  <a:schemeClr val="tx1">
                    <a:lumMod val="95000"/>
                    <a:lumOff val="5000"/>
                  </a:schemeClr>
                </a:solidFill>
                <a:sym typeface="+mn-ea"/>
              </a:rPr>
            </a:br>
            <a:r>
              <a:rPr lang="es-MX" dirty="0">
                <a:solidFill>
                  <a:schemeClr val="tx1">
                    <a:lumMod val="95000"/>
                    <a:lumOff val="5000"/>
                  </a:schemeClr>
                </a:solidFill>
                <a:sym typeface="+mn-ea"/>
              </a:rPr>
              <a:t>WILSON ANTONIO JARAMILLO TORO </a:t>
            </a:r>
            <a:br>
              <a:rPr lang="es-MX" dirty="0">
                <a:solidFill>
                  <a:schemeClr val="tx1">
                    <a:lumMod val="95000"/>
                    <a:lumOff val="5000"/>
                  </a:schemeClr>
                </a:solidFill>
              </a:rPr>
            </a:br>
            <a:r>
              <a:rPr lang="es-MX" dirty="0">
                <a:solidFill>
                  <a:schemeClr val="tx1">
                    <a:lumMod val="95000"/>
                    <a:lumOff val="5000"/>
                  </a:schemeClr>
                </a:solidFill>
                <a:sym typeface="+mn-ea"/>
              </a:rPr>
              <a:t>VOCAL PRINCIPAL </a:t>
            </a:r>
            <a:endParaRPr lang="es-E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ítulo 1"/>
          <p:cNvSpPr>
            <a:spLocks noGrp="1"/>
          </p:cNvSpPr>
          <p:nvPr>
            <p:ph type="title"/>
          </p:nvPr>
        </p:nvSpPr>
        <p:spPr>
          <a:xfrm>
            <a:off x="838200" y="365125"/>
            <a:ext cx="10515600" cy="5300980"/>
          </a:xfrm>
          <a:solidFill>
            <a:schemeClr val="accent4"/>
          </a:solidFill>
        </p:spPr>
        <p:txBody>
          <a:bodyPr/>
          <a:p>
            <a:pPr algn="ctr"/>
            <a:r>
              <a:rPr lang="es-ES" altLang="en-US"/>
              <a:t>GRACIAS </a:t>
            </a:r>
            <a:endParaRPr lang="es-E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fontScale="90000"/>
          </a:bodyPr>
          <a:lstStyle/>
          <a:p>
            <a:br>
              <a:rPr lang="es-MX" dirty="0"/>
            </a:br>
            <a:r>
              <a:rPr lang="es-MX" sz="2200" dirty="0">
                <a:solidFill>
                  <a:schemeClr val="tx1">
                    <a:lumMod val="95000"/>
                    <a:lumOff val="5000"/>
                  </a:schemeClr>
                </a:solidFill>
              </a:rPr>
              <a:t>Martes 16 de enero realice apoyo junto a los Promotores para ingresar Adultos Mayores al Proyecto recorrimos Sitio Vega Rivera Sitio Rio Negro.</a:t>
            </a:r>
            <a:br>
              <a:rPr lang="es-MX" dirty="0"/>
            </a:br>
            <a:endParaRPr lang="es-EC" dirty="0"/>
          </a:p>
        </p:txBody>
      </p:sp>
      <p:pic>
        <p:nvPicPr>
          <p:cNvPr id="3" name="Imagen 2"/>
          <p:cNvPicPr>
            <a:picLocks noChangeAspect="1"/>
          </p:cNvPicPr>
          <p:nvPr/>
        </p:nvPicPr>
        <p:blipFill rotWithShape="1">
          <a:blip r:embed="rId1" cstate="print">
            <a:extLst>
              <a:ext uri="{28A0092B-C50C-407E-A947-70E740481C1C}">
                <a14:useLocalDpi xmlns:a14="http://schemas.microsoft.com/office/drawing/2010/main" val="0"/>
              </a:ext>
            </a:extLst>
          </a:blip>
          <a:srcRect t="20246" b="25876"/>
          <a:stretch>
            <a:fillRect/>
          </a:stretch>
        </p:blipFill>
        <p:spPr bwMode="auto">
          <a:xfrm>
            <a:off x="933450" y="1690689"/>
            <a:ext cx="3914774" cy="5167310"/>
          </a:xfrm>
          <a:prstGeom prst="rect">
            <a:avLst/>
          </a:prstGeom>
          <a:noFill/>
          <a:ln>
            <a:noFill/>
          </a:ln>
        </p:spPr>
      </p:pic>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19941" b="19885"/>
          <a:stretch>
            <a:fillRect/>
          </a:stretch>
        </p:blipFill>
        <p:spPr bwMode="auto">
          <a:xfrm>
            <a:off x="7343775" y="1690689"/>
            <a:ext cx="3914775" cy="51673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Miércoles 17 de enero Socialización sobre la obra construcción casa comunal Sitio Rio Negro.</a:t>
            </a:r>
            <a:endParaRPr lang="es-EC" sz="2000" dirty="0">
              <a:solidFill>
                <a:schemeClr val="tx1">
                  <a:lumMod val="95000"/>
                  <a:lumOff val="5000"/>
                </a:schemeClr>
              </a:solidFill>
            </a:endParaRPr>
          </a:p>
        </p:txBody>
      </p:sp>
      <p:pic>
        <p:nvPicPr>
          <p:cNvPr id="3" name="Imagen 2"/>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2949" y="1690690"/>
            <a:ext cx="10372725" cy="51673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style>
          <a:lnRef idx="1">
            <a:schemeClr val="accent4"/>
          </a:lnRef>
          <a:fillRef idx="3">
            <a:schemeClr val="accent4"/>
          </a:fillRef>
          <a:effectRef idx="2">
            <a:schemeClr val="accent4"/>
          </a:effectRef>
          <a:fontRef idx="minor">
            <a:schemeClr val="lt1"/>
          </a:fontRef>
        </p:style>
        <p:txBody>
          <a:bodyPr>
            <a:normAutofit/>
          </a:bodyPr>
          <a:lstStyle/>
          <a:p>
            <a:r>
              <a:rPr lang="es-MX" sz="2000" dirty="0">
                <a:solidFill>
                  <a:schemeClr val="tx1">
                    <a:lumMod val="95000"/>
                    <a:lumOff val="5000"/>
                  </a:schemeClr>
                </a:solidFill>
              </a:rPr>
              <a:t>Lunes 29 de enero realice seguimiento a  Sra. María Calle  Promotora del Proyecto Adulto Mayor en el Sitio así también acudimos al Centro de Salud para coordinar atención médica para los Adultos Mayores del Proyecto.</a:t>
            </a:r>
            <a:endParaRPr lang="es-EC" sz="2000" dirty="0">
              <a:solidFill>
                <a:schemeClr val="tx1">
                  <a:lumMod val="95000"/>
                  <a:lumOff val="5000"/>
                </a:schemeClr>
              </a:solidFill>
            </a:endParaRPr>
          </a:p>
        </p:txBody>
      </p:sp>
      <p:pic>
        <p:nvPicPr>
          <p:cNvPr id="3" name="Imagen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85813" y="1690689"/>
            <a:ext cx="10544175" cy="5167309"/>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8771</Words>
  <Application>WPS Presentation</Application>
  <PresentationFormat>Panorámica</PresentationFormat>
  <Paragraphs>131</Paragraphs>
  <Slides>64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64</vt:i4>
      </vt:variant>
    </vt:vector>
  </HeadingPairs>
  <TitlesOfParts>
    <vt:vector size="72" baseType="lpstr">
      <vt:lpstr>Arial</vt:lpstr>
      <vt:lpstr>SimSun</vt:lpstr>
      <vt:lpstr>Wingdings</vt:lpstr>
      <vt:lpstr>Calibri</vt:lpstr>
      <vt:lpstr>Microsoft YaHei</vt:lpstr>
      <vt:lpstr>Arial Unicode MS</vt:lpstr>
      <vt:lpstr>Calibri Light</vt:lpstr>
      <vt:lpstr>Tema de Office</vt:lpstr>
      <vt:lpstr>GAD RURAL PARROQUIA LA VICTORIA  RENDICION DE CUENTAS  2024</vt:lpstr>
      <vt:lpstr>COMISION  AREA SOCIAL</vt:lpstr>
      <vt:lpstr>PowerPoint 演示文稿</vt:lpstr>
      <vt:lpstr>PowerPoint 演示文稿</vt:lpstr>
      <vt:lpstr>Viernes 12 de enero reunión de trabajo con los Promotores para poder coordinar los trabajos que van a realizar en las diferentes comunidades con los Proyectos de Adultos Mayores </vt:lpstr>
      <vt:lpstr>Miércoles 17 de enero participe de la socialización sobre redición de cuentas 2023 en la Parroquia Bellavista.</vt:lpstr>
      <vt:lpstr> Martes 16 de enero realice apoyo junto a los Promotores para ingresar Adultos Mayores al Proyecto recorrimos Sitio Vega Rivera Sitio Rio Negro. </vt:lpstr>
      <vt:lpstr>Miércoles 17 de enero Socialización sobre la obra construcción casa comunal Sitio Rio Negro.</vt:lpstr>
      <vt:lpstr>Lunes 29 de enero realice seguimiento a  Sra. María Calle  Promotora del Proyecto Adulto Mayor en el Sitio así también acudimos al Centro de Salud para coordinar atención médica para los Adultos Mayores del Proyecto.</vt:lpstr>
      <vt:lpstr>Lunes 29 de enero participe de la mesa técnica Inter parroquial con el objetivo de coordinar actividades con las autoridades de la Parroquia La Victoria</vt:lpstr>
      <vt:lpstr>Jueves 07 de febrero 2024 realice seguimiento Promotora Angelica Manrique en el Sitio Carchipulla</vt:lpstr>
      <vt:lpstr>Lunes 19 de febrero, participe de una reunión de trabajo con los moradores del Sitio El Paraíso.</vt:lpstr>
      <vt:lpstr>Lunes 26 de febrero, participe del desfile y sesión solemne por celebrar la fiesta de Aniversario 133 años de parroquializacion</vt:lpstr>
      <vt:lpstr>Miércoles 06 de marzo, participe de una reunión con comerciantes de la Parroquia La Victoria</vt:lpstr>
      <vt:lpstr>Jueves 07 de marzo, realice seguimiento al promotor del Proyecto Adulto Mayor en el Sitio Vega Rivera, donde también se realizó control médico a los Adultos Mayores por parte de los médicos del puesto de salud Rio Negro.</vt:lpstr>
      <vt:lpstr>Jueves 14 de marzo, participe de una integración con los Adultos Mayores que son parte del Proyecto en la Parroquia La Avanzada. </vt:lpstr>
      <vt:lpstr> Viernes 15 de marzo, participe de la reunión ordinaria convocada por el Sr. Reinaldo Rodríguez Presidente del GAD Rural Parroquia La Victoria.  </vt:lpstr>
      <vt:lpstr>Miércoles 20 de marzo, participe de la mesa intersectorial Ecuador si desnutrición infantil </vt:lpstr>
      <vt:lpstr>Jueves 28 de marzo  nos dirigimos al sitio La Virginia junto a los compañeros del GAD Rural La Victoria  y concejal Pedro Aragundi, colaboradores del municipio para tratar la ampliación de la vía de este importante sector</vt:lpstr>
      <vt:lpstr>Jueves 28 de marzo participe de una reunión con el Teniente Politico de la Parroquia La Victoria para tratar asuntos importantes de la Parroquia La Victoria </vt:lpstr>
      <vt:lpstr>Martes 02 de abril, seguimiento a la Promotora del Proyecto Adulto Mayor, María Calle, Realizo la actividad de pintar y se tomó la presión arterial a los usuarios. </vt:lpstr>
      <vt:lpstr>Jueves 04 de abril participe  en la mesa tecnica de salud con los señores del subcentro de salud,policia nacional, cuerpo de bomberos,ministerio de educacion y compañeros del GAD  La  Victoria.</vt:lpstr>
      <vt:lpstr>Jueves 11 de abril, seguimiento a la promotora, Jesica Cuenca  del Proyecto Adulto Mayor en el Sitio El Paraíso, en la actividad se realizó ejercicio y se le realizo a toma de presión arterial. </vt:lpstr>
      <vt:lpstr>Domingo 28 de abril, participe del bingo organizado con la finalidad de sacar fondos para el Día de la Madre.</vt:lpstr>
      <vt:lpstr>Martes 07 de Mayo, participe de un taller con los Adultos Mayores que son parte del Proyecto en el Sitio Rio Negro</vt:lpstr>
      <vt:lpstr>Jueves 09 de Mayo, participe  le integración por el Día de la Madre, con los Adultos Mayores que son parte de del Proyecto cabecera Parroquial</vt:lpstr>
      <vt:lpstr>Viernes 10  de Mayo, participe  le integración por el Día de la Madre, con los Adultos Mayores que son parte de del Proyecto Sitio Rio Negro.</vt:lpstr>
      <vt:lpstr>Jueves 30 de Mayo, realice la inspección Casa Comunal Sitio Rio Negro en donde estaban colocando el pasamano en la entrada principal.</vt:lpstr>
      <vt:lpstr>Viernes 14 de junio, me traslade al Cantón Santa Rosa para participar del evento por el Día de la Madre y el día del Padre con los usuarios que son parte del Proyecto Adulto Mayor en convenio con el GAD Cantón Santa Rosa.</vt:lpstr>
      <vt:lpstr>Miércoles 19 de junio participe de la mesa técnica en el Cantón Santa Rosa </vt:lpstr>
      <vt:lpstr>Jueves 27 de junio, en la tarde participe de la integración con los Adultos Mayores que son parte del Proyecto por celebrar el Día Del Padre</vt:lpstr>
      <vt:lpstr>Martes 16 de Julio, realice un recorrido  en la vía Rio Negro San Joaquín, junto al Ing. Clemente Bravo Prefecto de la Provincia de El Oro y los compañeros que son parte del GAD y miembros de la comunidad.</vt:lpstr>
      <vt:lpstr>Miércoles 17 de julio, realice inspección en el Sitio La Virginia donde los técnicos del GAD Municipal del Cantón Santa realizaron colocación de puntos donde se va realizar el arreglo de la vía </vt:lpstr>
      <vt:lpstr>Miércoles 17 de julio realizamos la entrega de ayudas para el Subcentro de salud en el Sitio Rio Negro y entrega de implementos  en el Sitio El Paraíso. </vt:lpstr>
      <vt:lpstr>Miércoles 17 de julio, me traslade hasta el Gad del Cantón Santa Rosa para entregar oficios sobre los diferentes trabajos que se necesitan en la Parroquia </vt:lpstr>
      <vt:lpstr>Miércoles 24 de julio, participe de la inauguración de la Casa Comunal Sitio Rio Negro </vt:lpstr>
      <vt:lpstr>Jueves 25 de julio, participe del desfile y sesión solemne en la Parroquia San Juan de Cerro Azul </vt:lpstr>
      <vt:lpstr>Viernes 26 de julio participe e una  reunión de trabajo con la presencia de los compañeros que son parte del GAD y la Ing. Lenny Ramón, técnica encargada del PDYOT DEL GAD municipal.</vt:lpstr>
      <vt:lpstr>Miércoles 07 de agosto participe del desfile y sesión solemne en la Parroquia Bellamaria por celebrar sus fiestas de Aniversario. </vt:lpstr>
      <vt:lpstr>Miércoles 14 de agosto participe de la mesa técnica cantonal en Santa Rosa </vt:lpstr>
      <vt:lpstr>Martes 20 de participe de la inauguración de la cubierta metálica en la Unidad Educativa Rosa de Luxemburgo Parroquia La Victoria.</vt:lpstr>
      <vt:lpstr> Jueves 22 de agosto participe de una reunión con el Sr Teniente Político y los compañeros Vocales del GAD </vt:lpstr>
      <vt:lpstr>Miércoles 28 de agosto participe del desfile sesión solemne en la Parroquia Torata por celebrar un aniversario más de creación.</vt:lpstr>
      <vt:lpstr>Jueves 29 de agosto participe de un taller con los Adultos Mayores que son parte del Proyecto del GAD Rural Parroquia La Victoria.</vt:lpstr>
      <vt:lpstr>Martes 10 de septiembre me traslade a la Parroquia Bellavista con el compañero Presidente del GAD Sr. Reinaldo Rodríguez y  para tratar  sobre el campeonato InterGAD  Rurales.</vt:lpstr>
      <vt:lpstr>Miércoles 25 de septiembre partícipe del taller de Manualidades con los Adultos Mayores que son parte del Proyecto del GAD en el Sitio Rio Negro.</vt:lpstr>
      <vt:lpstr>Martes 01 de octubre participe del desfile e integración con los Adultos Mayores que son parte  del Proyecto  en la cabecera Parroquial  por celebrar el  Día del Adulto Mayor.</vt:lpstr>
      <vt:lpstr>Miércoles 02 de octubre  participe del desfile e integración con los Adultos Mayores que son parte  del Proyecto  en el Sitio Rio Negro  por celebrar el  Día del Adulto Mayor</vt:lpstr>
      <vt:lpstr>Miércoles 09 de octubre me traslade hasta el Sitio Vega Rivera para entregar una ayuda técnica al Sr. Luis Armijos </vt:lpstr>
      <vt:lpstr>Jueves 07 de noviembre en la tarde participe del desfile y sesión solemne en la Parroquia La Avanzada. </vt:lpstr>
      <vt:lpstr>Jueves 07 de noviembre en la tarde participe de la socialización del proyecto de agua potable y alcantarillado en el Sitio La Quebrada</vt:lpstr>
      <vt:lpstr>Lunes 11  de noviembre en la tarde participe de la socialización del proyecto de agua potable y alcantarillado en el Sitio El Paraíso.</vt:lpstr>
      <vt:lpstr>Viernes 15 de noviembre participe de la inauguración del asfalto en la vida Rio Negro San Joaquín </vt:lpstr>
      <vt:lpstr>Sábado 16 de noviembre participe de la inauguración del UPC en el Sitio Rio Negro </vt:lpstr>
      <vt:lpstr>Sábado 23 de noviembre participe del desfile y sesión solemne en el Sitio Rio Negro por celebrar sus fiestas de aniversario. </vt:lpstr>
      <vt:lpstr>Miércoles 11 de diciembre participe de mesa Inter parroquial Ecuador crece sin desnutrición infantil.</vt:lpstr>
      <vt:lpstr>jueves 12 de diciembre me reuni con el compañero presidente y la Ing. Raquel Luzuriaga para coordinar actividades de navidad con los niños de la parroquia La Victoria.</vt:lpstr>
      <vt:lpstr>Viernes 13 de diciembre participe de un taller de adorno navideño con los Adultos Mayores que son parte del proyecto en el Sitio El Paraíso </vt:lpstr>
      <vt:lpstr>Lunes 16 de diciembre me traslade a la ciudad de Cuenca para traer las canastas navideñas que serán entregadas a los adultos mayores que son parte del proyecto del GAD </vt:lpstr>
      <vt:lpstr>Miércoles 18 de diciembre participe de la integración de navidad con los Adultos Mayores de la cabecera parroquial que son parte del Proyecto Adulto Mayor del GAD Rural Parroquia La Victoria</vt:lpstr>
      <vt:lpstr>Miércoles 18 de diciembre participe de la integración de navidad con los Adultos Mayores del Sitio Rio Negro que son parte del Proyecto Adulto Mayor del GAD Rural Parroquia La Victoria.</vt:lpstr>
      <vt:lpstr>Lunes 23 de Diciembre participe de integración de navidad con los integrantes del  GAD.</vt:lpstr>
      <vt:lpstr> WILSON ANTONIO JARAMILLO TORO  VOCAL PRINCIPAL </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Milka Maitane Matamoros Rivas</dc:creator>
  <cp:lastModifiedBy>LENOVO</cp:lastModifiedBy>
  <cp:revision>4</cp:revision>
  <dcterms:created xsi:type="dcterms:W3CDTF">2025-04-30T17:24:00Z</dcterms:created>
  <dcterms:modified xsi:type="dcterms:W3CDTF">2025-06-15T14:17:55Z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03007945CC114E9C9C7E07CFBEBDDBCF_12</vt:lpwstr>
  </property>
  <property fmtid="{D5CDD505-2E9C-101B-9397-08002B2CF9AE}" pid="3" name="KSOProductBuildVer">
    <vt:lpwstr>3082-12.2.0.21546</vt:lpwstr>
  </property>
</Properties>
</file>