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9" r:id="rId4"/>
    <p:sldId id="260" r:id="rId5"/>
    <p:sldId id="261" r:id="rId6"/>
    <p:sldId id="262" r:id="rId7"/>
    <p:sldId id="264" r:id="rId8"/>
    <p:sldId id="263" r:id="rId9"/>
    <p:sldId id="265" r:id="rId10"/>
    <p:sldId id="268" r:id="rId11"/>
    <p:sldId id="267" r:id="rId12"/>
    <p:sldId id="266" r:id="rId13"/>
    <p:sldId id="270"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2" r:id="rId46"/>
    <p:sldId id="303" r:id="rId47"/>
    <p:sldId id="304" r:id="rId48"/>
    <p:sldId id="305" r:id="rId49"/>
    <p:sldId id="308" r:id="rId50"/>
    <p:sldId id="309" r:id="rId51"/>
    <p:sldId id="307" r:id="rId52"/>
    <p:sldId id="310" r:id="rId53"/>
    <p:sldId id="311" r:id="rId54"/>
    <p:sldId id="312" r:id="rId55"/>
    <p:sldId id="313" r:id="rId56"/>
    <p:sldId id="314" r:id="rId57"/>
    <p:sldId id="316" r:id="rId58"/>
    <p:sldId id="317" r:id="rId59"/>
    <p:sldId id="306" r:id="rId60"/>
    <p:sldId id="320" r:id="rId61"/>
    <p:sldId id="322" r:id="rId62"/>
    <p:sldId id="321" r:id="rId63"/>
    <p:sldId id="323" r:id="rId64"/>
    <p:sldId id="318" r:id="rId65"/>
    <p:sldId id="324" r:id="rId66"/>
    <p:sldId id="325" r:id="rId67"/>
    <p:sldId id="326" r:id="rId68"/>
    <p:sldId id="327" r:id="rId69"/>
    <p:sldId id="328" r:id="rId70"/>
    <p:sldId id="329" r:id="rId71"/>
    <p:sldId id="330" r:id="rId72"/>
    <p:sldId id="331" r:id="rId73"/>
    <p:sldId id="332" r:id="rId74"/>
    <p:sldId id="333" r:id="rId75"/>
    <p:sldId id="337" r:id="rId76"/>
    <p:sldId id="336" r:id="rId77"/>
    <p:sldId id="338" r:id="rId78"/>
    <p:sldId id="339" r:id="rId79"/>
    <p:sldId id="335" r:id="rId80"/>
    <p:sldId id="344" r:id="rId81"/>
    <p:sldId id="345" r:id="rId82"/>
    <p:sldId id="346" r:id="rId83"/>
    <p:sldId id="347" r:id="rId84"/>
    <p:sldId id="348" r:id="rId85"/>
    <p:sldId id="343" r:id="rId86"/>
    <p:sldId id="341" r:id="rId87"/>
    <p:sldId id="342" r:id="rId88"/>
    <p:sldId id="340" r:id="rId89"/>
    <p:sldId id="349" r:id="rId90"/>
    <p:sldId id="351" r:id="rId91"/>
    <p:sldId id="352" r:id="rId92"/>
    <p:sldId id="350" r:id="rId93"/>
    <p:sldId id="354" r:id="rId94"/>
    <p:sldId id="355" r:id="rId95"/>
    <p:sldId id="356" r:id="rId96"/>
    <p:sldId id="357" r:id="rId97"/>
    <p:sldId id="358" r:id="rId98"/>
    <p:sldId id="353" r:id="rId99"/>
    <p:sldId id="360" r:id="rId100"/>
    <p:sldId id="361" r:id="rId101"/>
    <p:sldId id="362" r:id="rId102"/>
    <p:sldId id="359" r:id="rId103"/>
    <p:sldId id="334" r:id="rId104"/>
    <p:sldId id="363" r:id="rId105"/>
    <p:sldId id="366" r:id="rId106"/>
    <p:sldId id="367" r:id="rId107"/>
    <p:sldId id="420" r:id="rId108"/>
    <p:sldId id="368" r:id="rId109"/>
    <p:sldId id="369" r:id="rId110"/>
    <p:sldId id="365" r:id="rId111"/>
    <p:sldId id="364" r:id="rId112"/>
    <p:sldId id="372" r:id="rId113"/>
    <p:sldId id="373" r:id="rId114"/>
    <p:sldId id="374" r:id="rId115"/>
    <p:sldId id="375" r:id="rId116"/>
    <p:sldId id="371" r:id="rId117"/>
    <p:sldId id="370" r:id="rId118"/>
    <p:sldId id="376" r:id="rId119"/>
    <p:sldId id="377" r:id="rId120"/>
    <p:sldId id="378" r:id="rId121"/>
    <p:sldId id="379" r:id="rId122"/>
    <p:sldId id="382" r:id="rId123"/>
    <p:sldId id="381" r:id="rId124"/>
    <p:sldId id="383" r:id="rId125"/>
    <p:sldId id="386" r:id="rId126"/>
    <p:sldId id="385" r:id="rId127"/>
    <p:sldId id="384" r:id="rId128"/>
    <p:sldId id="380" r:id="rId129"/>
    <p:sldId id="387" r:id="rId130"/>
    <p:sldId id="388" r:id="rId131"/>
    <p:sldId id="391" r:id="rId132"/>
    <p:sldId id="390" r:id="rId133"/>
    <p:sldId id="389" r:id="rId134"/>
    <p:sldId id="392" r:id="rId135"/>
    <p:sldId id="396" r:id="rId136"/>
    <p:sldId id="394" r:id="rId137"/>
    <p:sldId id="397" r:id="rId138"/>
    <p:sldId id="393" r:id="rId139"/>
    <p:sldId id="399" r:id="rId140"/>
    <p:sldId id="401" r:id="rId141"/>
    <p:sldId id="400" r:id="rId142"/>
    <p:sldId id="398" r:id="rId143"/>
    <p:sldId id="402" r:id="rId144"/>
    <p:sldId id="405" r:id="rId145"/>
    <p:sldId id="404" r:id="rId146"/>
    <p:sldId id="406" r:id="rId147"/>
    <p:sldId id="403" r:id="rId148"/>
    <p:sldId id="408" r:id="rId149"/>
    <p:sldId id="409" r:id="rId150"/>
    <p:sldId id="410" r:id="rId151"/>
    <p:sldId id="407" r:id="rId152"/>
    <p:sldId id="413" r:id="rId153"/>
    <p:sldId id="412" r:id="rId154"/>
    <p:sldId id="415" r:id="rId155"/>
    <p:sldId id="414" r:id="rId156"/>
    <p:sldId id="417" r:id="rId157"/>
    <p:sldId id="419" r:id="rId15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7.xml"/><Relationship Id="rId98" Type="http://schemas.openxmlformats.org/officeDocument/2006/relationships/slide" Target="slides/slide96.xml"/><Relationship Id="rId97" Type="http://schemas.openxmlformats.org/officeDocument/2006/relationships/slide" Target="slides/slide95.xml"/><Relationship Id="rId96" Type="http://schemas.openxmlformats.org/officeDocument/2006/relationships/slide" Target="slides/slide94.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1" Type="http://schemas.openxmlformats.org/officeDocument/2006/relationships/tableStyles" Target="tableStyles.xml"/><Relationship Id="rId160" Type="http://schemas.openxmlformats.org/officeDocument/2006/relationships/viewProps" Target="viewProps.xml"/><Relationship Id="rId16" Type="http://schemas.openxmlformats.org/officeDocument/2006/relationships/slide" Target="slides/slide14.xml"/><Relationship Id="rId159" Type="http://schemas.openxmlformats.org/officeDocument/2006/relationships/presProps" Target="presProps.xml"/><Relationship Id="rId158" Type="http://schemas.openxmlformats.org/officeDocument/2006/relationships/slide" Target="slides/slide156.xml"/><Relationship Id="rId157" Type="http://schemas.openxmlformats.org/officeDocument/2006/relationships/slide" Target="slides/slide155.xml"/><Relationship Id="rId156" Type="http://schemas.openxmlformats.org/officeDocument/2006/relationships/slide" Target="slides/slide154.xml"/><Relationship Id="rId155" Type="http://schemas.openxmlformats.org/officeDocument/2006/relationships/slide" Target="slides/slide153.xml"/><Relationship Id="rId154" Type="http://schemas.openxmlformats.org/officeDocument/2006/relationships/slide" Target="slides/slide152.xml"/><Relationship Id="rId153" Type="http://schemas.openxmlformats.org/officeDocument/2006/relationships/slide" Target="slides/slide151.xml"/><Relationship Id="rId152" Type="http://schemas.openxmlformats.org/officeDocument/2006/relationships/slide" Target="slides/slide150.xml"/><Relationship Id="rId151" Type="http://schemas.openxmlformats.org/officeDocument/2006/relationships/slide" Target="slides/slide149.xml"/><Relationship Id="rId150" Type="http://schemas.openxmlformats.org/officeDocument/2006/relationships/slide" Target="slides/slide148.xml"/><Relationship Id="rId15" Type="http://schemas.openxmlformats.org/officeDocument/2006/relationships/slide" Target="slides/slide13.xml"/><Relationship Id="rId149" Type="http://schemas.openxmlformats.org/officeDocument/2006/relationships/slide" Target="slides/slide147.xml"/><Relationship Id="rId148" Type="http://schemas.openxmlformats.org/officeDocument/2006/relationships/slide" Target="slides/slide146.xml"/><Relationship Id="rId147" Type="http://schemas.openxmlformats.org/officeDocument/2006/relationships/slide" Target="slides/slide145.xml"/><Relationship Id="rId146" Type="http://schemas.openxmlformats.org/officeDocument/2006/relationships/slide" Target="slides/slide144.xml"/><Relationship Id="rId145" Type="http://schemas.openxmlformats.org/officeDocument/2006/relationships/slide" Target="slides/slide143.xml"/><Relationship Id="rId144" Type="http://schemas.openxmlformats.org/officeDocument/2006/relationships/slide" Target="slides/slide142.xml"/><Relationship Id="rId143" Type="http://schemas.openxmlformats.org/officeDocument/2006/relationships/slide" Target="slides/slide141.xml"/><Relationship Id="rId142" Type="http://schemas.openxmlformats.org/officeDocument/2006/relationships/slide" Target="slides/slide140.xml"/><Relationship Id="rId141" Type="http://schemas.openxmlformats.org/officeDocument/2006/relationships/slide" Target="slides/slide139.xml"/><Relationship Id="rId140" Type="http://schemas.openxmlformats.org/officeDocument/2006/relationships/slide" Target="slides/slide138.xml"/><Relationship Id="rId14" Type="http://schemas.openxmlformats.org/officeDocument/2006/relationships/slide" Target="slides/slide12.xml"/><Relationship Id="rId139" Type="http://schemas.openxmlformats.org/officeDocument/2006/relationships/slide" Target="slides/slide137.xml"/><Relationship Id="rId138" Type="http://schemas.openxmlformats.org/officeDocument/2006/relationships/slide" Target="slides/slide136.xml"/><Relationship Id="rId137" Type="http://schemas.openxmlformats.org/officeDocument/2006/relationships/slide" Target="slides/slide135.xml"/><Relationship Id="rId136" Type="http://schemas.openxmlformats.org/officeDocument/2006/relationships/slide" Target="slides/slide134.xml"/><Relationship Id="rId135" Type="http://schemas.openxmlformats.org/officeDocument/2006/relationships/slide" Target="slides/slide133.xml"/><Relationship Id="rId134" Type="http://schemas.openxmlformats.org/officeDocument/2006/relationships/slide" Target="slides/slide132.xml"/><Relationship Id="rId133" Type="http://schemas.openxmlformats.org/officeDocument/2006/relationships/slide" Target="slides/slide131.xml"/><Relationship Id="rId132" Type="http://schemas.openxmlformats.org/officeDocument/2006/relationships/slide" Target="slides/slide130.xml"/><Relationship Id="rId131" Type="http://schemas.openxmlformats.org/officeDocument/2006/relationships/slide" Target="slides/slide129.xml"/><Relationship Id="rId130" Type="http://schemas.openxmlformats.org/officeDocument/2006/relationships/slide" Target="slides/slide128.xml"/><Relationship Id="rId13" Type="http://schemas.openxmlformats.org/officeDocument/2006/relationships/slide" Target="slides/slide11.xml"/><Relationship Id="rId129" Type="http://schemas.openxmlformats.org/officeDocument/2006/relationships/slide" Target="slides/slide127.xml"/><Relationship Id="rId128" Type="http://schemas.openxmlformats.org/officeDocument/2006/relationships/slide" Target="slides/slide126.xml"/><Relationship Id="rId127" Type="http://schemas.openxmlformats.org/officeDocument/2006/relationships/slide" Target="slides/slide125.xml"/><Relationship Id="rId126" Type="http://schemas.openxmlformats.org/officeDocument/2006/relationships/slide" Target="slides/slide124.xml"/><Relationship Id="rId125" Type="http://schemas.openxmlformats.org/officeDocument/2006/relationships/slide" Target="slides/slide123.xml"/><Relationship Id="rId124" Type="http://schemas.openxmlformats.org/officeDocument/2006/relationships/slide" Target="slides/slide122.xml"/><Relationship Id="rId123" Type="http://schemas.openxmlformats.org/officeDocument/2006/relationships/slide" Target="slides/slide121.xml"/><Relationship Id="rId122" Type="http://schemas.openxmlformats.org/officeDocument/2006/relationships/slide" Target="slides/slide120.xml"/><Relationship Id="rId121" Type="http://schemas.openxmlformats.org/officeDocument/2006/relationships/slide" Target="slides/slide119.xml"/><Relationship Id="rId120" Type="http://schemas.openxmlformats.org/officeDocument/2006/relationships/slide" Target="slides/slide118.xml"/><Relationship Id="rId12" Type="http://schemas.openxmlformats.org/officeDocument/2006/relationships/slide" Target="slides/slide10.xml"/><Relationship Id="rId119" Type="http://schemas.openxmlformats.org/officeDocument/2006/relationships/slide" Target="slides/slide117.xml"/><Relationship Id="rId118" Type="http://schemas.openxmlformats.org/officeDocument/2006/relationships/slide" Target="slides/slide116.xml"/><Relationship Id="rId117" Type="http://schemas.openxmlformats.org/officeDocument/2006/relationships/slide" Target="slides/slide115.xml"/><Relationship Id="rId116" Type="http://schemas.openxmlformats.org/officeDocument/2006/relationships/slide" Target="slides/slide114.xml"/><Relationship Id="rId115" Type="http://schemas.openxmlformats.org/officeDocument/2006/relationships/slide" Target="slides/slide113.xml"/><Relationship Id="rId114" Type="http://schemas.openxmlformats.org/officeDocument/2006/relationships/slide" Target="slides/slide112.xml"/><Relationship Id="rId113" Type="http://schemas.openxmlformats.org/officeDocument/2006/relationships/slide" Target="slides/slide111.xml"/><Relationship Id="rId112" Type="http://schemas.openxmlformats.org/officeDocument/2006/relationships/slide" Target="slides/slide110.xml"/><Relationship Id="rId111" Type="http://schemas.openxmlformats.org/officeDocument/2006/relationships/slide" Target="slides/slide109.xml"/><Relationship Id="rId110" Type="http://schemas.openxmlformats.org/officeDocument/2006/relationships/slide" Target="slides/slide108.xml"/><Relationship Id="rId11" Type="http://schemas.openxmlformats.org/officeDocument/2006/relationships/slide" Target="slides/slide9.xml"/><Relationship Id="rId109" Type="http://schemas.openxmlformats.org/officeDocument/2006/relationships/slide" Target="slides/slide107.xml"/><Relationship Id="rId108" Type="http://schemas.openxmlformats.org/officeDocument/2006/relationships/slide" Target="slides/slide106.xml"/><Relationship Id="rId107" Type="http://schemas.openxmlformats.org/officeDocument/2006/relationships/slide" Target="slides/slide105.xml"/><Relationship Id="rId106" Type="http://schemas.openxmlformats.org/officeDocument/2006/relationships/slide" Target="slides/slide104.xml"/><Relationship Id="rId105" Type="http://schemas.openxmlformats.org/officeDocument/2006/relationships/slide" Target="slides/slide103.xml"/><Relationship Id="rId104" Type="http://schemas.openxmlformats.org/officeDocument/2006/relationships/slide" Target="slides/slide102.xml"/><Relationship Id="rId103" Type="http://schemas.openxmlformats.org/officeDocument/2006/relationships/slide" Target="slides/slide101.xml"/><Relationship Id="rId102" Type="http://schemas.openxmlformats.org/officeDocument/2006/relationships/slide" Target="slides/slide100.xml"/><Relationship Id="rId101" Type="http://schemas.openxmlformats.org/officeDocument/2006/relationships/slide" Target="slides/slide99.xml"/><Relationship Id="rId100" Type="http://schemas.openxmlformats.org/officeDocument/2006/relationships/slide" Target="slides/slide98.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BDCD36FB-B14E-4C6C-AED9-101DE983E3DB}" type="datetimeFigureOut">
              <a:rPr lang="es-EC" smtClean="0"/>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743C14E-F3D2-4F1C-8B50-135C5C700CEE}" type="slidenum">
              <a:rPr lang="es-EC" smtClean="0"/>
            </a:fld>
            <a:endParaRPr lang="es-EC"/>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Marcador de fecha 3"/>
          <p:cNvSpPr>
            <a:spLocks noGrp="1"/>
          </p:cNvSpPr>
          <p:nvPr>
            <p:ph type="dt" sz="half" idx="10"/>
          </p:nvPr>
        </p:nvSpPr>
        <p:spPr/>
        <p:txBody>
          <a:bodyPr/>
          <a:lstStyle/>
          <a:p>
            <a:fld id="{BDCD36FB-B14E-4C6C-AED9-101DE983E3DB}" type="datetimeFigureOut">
              <a:rPr lang="es-EC" smtClean="0"/>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743C14E-F3D2-4F1C-8B50-135C5C700CEE}" type="slidenum">
              <a:rPr lang="es-EC" smtClean="0"/>
            </a:fld>
            <a:endParaRPr lang="es-EC"/>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457200" y="274638"/>
            <a:ext cx="6052930" cy="5851525"/>
          </a:xfrm>
        </p:spPr>
        <p:txBody>
          <a:bodyPr vert="eaVert"/>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Marcador de fecha 3"/>
          <p:cNvSpPr>
            <a:spLocks noGrp="1"/>
          </p:cNvSpPr>
          <p:nvPr>
            <p:ph type="dt" sz="half" idx="10"/>
          </p:nvPr>
        </p:nvSpPr>
        <p:spPr/>
        <p:txBody>
          <a:bodyPr/>
          <a:lstStyle/>
          <a:p>
            <a:fld id="{BDCD36FB-B14E-4C6C-AED9-101DE983E3DB}" type="datetimeFigureOut">
              <a:rPr lang="es-EC" smtClean="0"/>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743C14E-F3D2-4F1C-8B50-135C5C700CEE}" type="slidenum">
              <a:rPr lang="es-EC" smtClean="0"/>
            </a:fld>
            <a:endParaRPr lang="es-EC"/>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Marcador de fecha 3"/>
          <p:cNvSpPr>
            <a:spLocks noGrp="1"/>
          </p:cNvSpPr>
          <p:nvPr>
            <p:ph type="dt" sz="half" idx="10"/>
          </p:nvPr>
        </p:nvSpPr>
        <p:spPr/>
        <p:txBody>
          <a:bodyPr/>
          <a:lstStyle/>
          <a:p>
            <a:fld id="{BDCD36FB-B14E-4C6C-AED9-101DE983E3DB}" type="datetimeFigureOut">
              <a:rPr lang="es-EC" smtClean="0"/>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743C14E-F3D2-4F1C-8B50-135C5C700CEE}" type="slidenum">
              <a:rPr lang="es-EC" smtClean="0"/>
            </a:fld>
            <a:endParaRPr lang="es-EC"/>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45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endParaRPr lang="es-ES" smtClean="0"/>
          </a:p>
        </p:txBody>
      </p:sp>
      <p:sp>
        <p:nvSpPr>
          <p:cNvPr id="4" name="Marcador de fecha 3"/>
          <p:cNvSpPr>
            <a:spLocks noGrp="1"/>
          </p:cNvSpPr>
          <p:nvPr>
            <p:ph type="dt" sz="half" idx="10"/>
          </p:nvPr>
        </p:nvSpPr>
        <p:spPr/>
        <p:txBody>
          <a:bodyPr/>
          <a:lstStyle/>
          <a:p>
            <a:fld id="{BDCD36FB-B14E-4C6C-AED9-101DE983E3DB}" type="datetimeFigureOut">
              <a:rPr lang="es-EC" smtClean="0"/>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743C14E-F3D2-4F1C-8B50-135C5C700CEE}" type="slidenum">
              <a:rPr lang="es-EC" smtClean="0"/>
            </a:fld>
            <a:endParaRPr lang="es-EC"/>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457200" y="1600200"/>
            <a:ext cx="4032504" cy="4525963"/>
          </a:xfrm>
        </p:spPr>
        <p:txBody>
          <a:bodyPr/>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Marcador de contenido 3"/>
          <p:cNvSpPr>
            <a:spLocks noGrp="1"/>
          </p:cNvSpPr>
          <p:nvPr>
            <p:ph sz="half" idx="2"/>
          </p:nvPr>
        </p:nvSpPr>
        <p:spPr>
          <a:xfrm>
            <a:off x="4654296" y="1600200"/>
            <a:ext cx="4032504" cy="4525963"/>
          </a:xfrm>
        </p:spPr>
        <p:txBody>
          <a:bodyPr/>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5" name="Marcador de fecha 4"/>
          <p:cNvSpPr>
            <a:spLocks noGrp="1"/>
          </p:cNvSpPr>
          <p:nvPr>
            <p:ph type="dt" sz="half" idx="10"/>
          </p:nvPr>
        </p:nvSpPr>
        <p:spPr/>
        <p:txBody>
          <a:bodyPr/>
          <a:lstStyle/>
          <a:p>
            <a:fld id="{BDCD36FB-B14E-4C6C-AED9-101DE983E3DB}" type="datetimeFigureOut">
              <a:rPr lang="es-EC" smtClean="0"/>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743C14E-F3D2-4F1C-8B50-135C5C700CEE}" type="slidenum">
              <a:rPr lang="es-EC" smtClean="0"/>
            </a:fld>
            <a:endParaRPr lang="es-EC"/>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5"/>
            <a:ext cx="78867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endParaRPr lang="es-ES" smtClean="0"/>
          </a:p>
        </p:txBody>
      </p:sp>
      <p:sp>
        <p:nvSpPr>
          <p:cNvPr id="4" name="Marcador de contenido 3"/>
          <p:cNvSpPr>
            <a:spLocks noGrp="1"/>
          </p:cNvSpPr>
          <p:nvPr>
            <p:ph sz="half" idx="2"/>
          </p:nvPr>
        </p:nvSpPr>
        <p:spPr>
          <a:xfrm>
            <a:off x="629841" y="2505075"/>
            <a:ext cx="3868340" cy="3684588"/>
          </a:xfrm>
        </p:spPr>
        <p:txBody>
          <a:bodyPr/>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endParaRPr lang="es-ES" smtClean="0"/>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7" name="Marcador de fecha 6"/>
          <p:cNvSpPr>
            <a:spLocks noGrp="1"/>
          </p:cNvSpPr>
          <p:nvPr>
            <p:ph type="dt" sz="half" idx="10"/>
          </p:nvPr>
        </p:nvSpPr>
        <p:spPr/>
        <p:txBody>
          <a:bodyPr/>
          <a:lstStyle/>
          <a:p>
            <a:fld id="{BDCD36FB-B14E-4C6C-AED9-101DE983E3DB}" type="datetimeFigureOut">
              <a:rPr lang="es-EC" smtClean="0"/>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E743C14E-F3D2-4F1C-8B50-135C5C700CEE}" type="slidenum">
              <a:rPr lang="es-EC" smtClean="0"/>
            </a:fld>
            <a:endParaRPr lang="es-EC"/>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BDCD36FB-B14E-4C6C-AED9-101DE983E3DB}" type="datetimeFigureOut">
              <a:rPr lang="es-EC" smtClean="0"/>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E743C14E-F3D2-4F1C-8B50-135C5C700CEE}" type="slidenum">
              <a:rPr lang="es-EC" smtClean="0"/>
            </a:fld>
            <a:endParaRPr lang="es-EC"/>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DCD36FB-B14E-4C6C-AED9-101DE983E3DB}" type="datetimeFigureOut">
              <a:rPr lang="es-EC" smtClean="0"/>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E743C14E-F3D2-4F1C-8B50-135C5C700CEE}" type="slidenum">
              <a:rPr lang="es-EC" smtClean="0"/>
            </a:fld>
            <a:endParaRPr lang="es-EC"/>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endParaRPr lang="es-ES" smtClean="0"/>
          </a:p>
        </p:txBody>
      </p:sp>
      <p:sp>
        <p:nvSpPr>
          <p:cNvPr id="5" name="Marcador de fecha 4"/>
          <p:cNvSpPr>
            <a:spLocks noGrp="1"/>
          </p:cNvSpPr>
          <p:nvPr>
            <p:ph type="dt" sz="half" idx="10"/>
          </p:nvPr>
        </p:nvSpPr>
        <p:spPr/>
        <p:txBody>
          <a:bodyPr/>
          <a:lstStyle/>
          <a:p>
            <a:fld id="{BDCD36FB-B14E-4C6C-AED9-101DE983E3DB}" type="datetimeFigureOut">
              <a:rPr lang="es-EC" smtClean="0"/>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743C14E-F3D2-4F1C-8B50-135C5C700CEE}" type="slidenum">
              <a:rPr lang="es-EC" smtClean="0"/>
            </a:fld>
            <a:endParaRPr lang="es-EC"/>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endParaRPr lang="es-ES" smtClean="0"/>
          </a:p>
        </p:txBody>
      </p:sp>
      <p:sp>
        <p:nvSpPr>
          <p:cNvPr id="5" name="Marcador de fecha 4"/>
          <p:cNvSpPr>
            <a:spLocks noGrp="1"/>
          </p:cNvSpPr>
          <p:nvPr>
            <p:ph type="dt" sz="half" idx="10"/>
          </p:nvPr>
        </p:nvSpPr>
        <p:spPr/>
        <p:txBody>
          <a:bodyPr/>
          <a:lstStyle/>
          <a:p>
            <a:fld id="{BDCD36FB-B14E-4C6C-AED9-101DE983E3DB}" type="datetimeFigureOut">
              <a:rPr lang="es-EC" smtClean="0"/>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743C14E-F3D2-4F1C-8B50-135C5C700CEE}" type="slidenum">
              <a:rPr lang="es-EC" smtClean="0"/>
            </a:fld>
            <a:endParaRPr lang="es-EC"/>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ítulo 1025"/>
          <p:cNvSpPr/>
          <p:nvPr>
            <p:ph type="title"/>
          </p:nvPr>
        </p:nvSpPr>
        <p:spPr>
          <a:xfrm>
            <a:off x="457200" y="274638"/>
            <a:ext cx="8229600" cy="1143000"/>
          </a:xfrm>
          <a:prstGeom prst="rect">
            <a:avLst/>
          </a:prstGeom>
          <a:noFill/>
          <a:ln w="9525">
            <a:noFill/>
          </a:ln>
        </p:spPr>
        <p:txBody>
          <a:bodyPr anchor="ctr" anchorCtr="0"/>
          <a:p>
            <a:pPr lvl="0"/>
            <a:r>
              <a:t>Click to edit Master title style</a:t>
            </a:r>
          </a:p>
        </p:txBody>
      </p:sp>
      <p:sp>
        <p:nvSpPr>
          <p:cNvPr id="1027" name="Marcador de posición de texto 1026"/>
          <p:cNvSpPr/>
          <p:nvPr>
            <p:ph type="body" idx="1"/>
          </p:nvPr>
        </p:nvSpPr>
        <p:spPr>
          <a:xfrm>
            <a:off x="457200" y="1600200"/>
            <a:ext cx="8229600" cy="4525963"/>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Marcador de posición de fecha 1027"/>
          <p:cNvSpPr/>
          <p:nvPr>
            <p:ph type="dt" sz="half" idx="2"/>
          </p:nvPr>
        </p:nvSpPr>
        <p:spPr>
          <a:xfrm>
            <a:off x="457200" y="6245225"/>
            <a:ext cx="2133600" cy="476250"/>
          </a:xfrm>
          <a:prstGeom prst="rect">
            <a:avLst/>
          </a:prstGeom>
          <a:noFill/>
          <a:ln w="9525">
            <a:noFill/>
          </a:ln>
        </p:spPr>
        <p:txBody>
          <a:bodyPr/>
          <a:lstStyle>
            <a:lvl1pPr>
              <a:defRPr sz="1400"/>
            </a:lvl1pPr>
          </a:lstStyle>
          <a:p>
            <a:fld id="{BDCD36FB-B14E-4C6C-AED9-101DE983E3DB}" type="datetimeFigureOut">
              <a:rPr lang="es-EC" smtClean="0"/>
            </a:fld>
            <a:endParaRPr lang="es-EC"/>
          </a:p>
        </p:txBody>
      </p:sp>
      <p:sp>
        <p:nvSpPr>
          <p:cNvPr id="1029" name="Marcador de posición de pie de página 1028"/>
          <p:cNvSpPr/>
          <p:nvPr>
            <p:ph type="ftr" sz="quarter" idx="3"/>
          </p:nvPr>
        </p:nvSpPr>
        <p:spPr>
          <a:xfrm>
            <a:off x="3124200" y="6245225"/>
            <a:ext cx="2895600" cy="476250"/>
          </a:xfrm>
          <a:prstGeom prst="rect">
            <a:avLst/>
          </a:prstGeom>
          <a:noFill/>
          <a:ln w="9525">
            <a:noFill/>
          </a:ln>
        </p:spPr>
        <p:txBody>
          <a:bodyPr/>
          <a:lstStyle>
            <a:lvl1pPr algn="ctr">
              <a:defRPr sz="1400"/>
            </a:lvl1pPr>
          </a:lstStyle>
          <a:p>
            <a:endParaRPr lang="es-EC"/>
          </a:p>
        </p:txBody>
      </p:sp>
      <p:sp>
        <p:nvSpPr>
          <p:cNvPr id="1030" name="Marcador de posición de número de diapositiva 1029"/>
          <p:cNvSpPr/>
          <p:nvPr>
            <p:ph type="sldNum" sz="quarter" idx="4"/>
          </p:nvPr>
        </p:nvSpPr>
        <p:spPr>
          <a:xfrm>
            <a:off x="6553200" y="6245225"/>
            <a:ext cx="2133600" cy="476250"/>
          </a:xfrm>
          <a:prstGeom prst="rect">
            <a:avLst/>
          </a:prstGeom>
          <a:noFill/>
          <a:ln w="9525">
            <a:noFill/>
          </a:ln>
        </p:spPr>
        <p:txBody>
          <a:bodyPr/>
          <a:lstStyle>
            <a:lvl1pPr algn="r">
              <a:defRPr sz="1400"/>
            </a:lvl1pPr>
          </a:lstStyle>
          <a:p>
            <a:fld id="{E743C14E-F3D2-4F1C-8B50-135C5C700CEE}" type="slidenum">
              <a:rPr lang="es-EC" smtClean="0"/>
            </a:fld>
            <a:endParaRPr 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pn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2.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3.pn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4.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26.png"/><Relationship Id="rId1" Type="http://schemas.openxmlformats.org/officeDocument/2006/relationships/image" Target="../media/image125.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7.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29.png"/><Relationship Id="rId1" Type="http://schemas.openxmlformats.org/officeDocument/2006/relationships/image" Target="../media/image128.png"/></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0.pn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32.png"/><Relationship Id="rId1" Type="http://schemas.openxmlformats.org/officeDocument/2006/relationships/image" Target="../media/image131.pn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3.png"/></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5.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37.png"/><Relationship Id="rId1" Type="http://schemas.openxmlformats.org/officeDocument/2006/relationships/image" Target="../media/image136.jpe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8.png"/></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9.jpe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0.pn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1.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2.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44.png"/><Relationship Id="rId1" Type="http://schemas.openxmlformats.org/officeDocument/2006/relationships/image" Target="../media/image143.pn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5.pn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3.png"/><Relationship Id="rId1" Type="http://schemas.openxmlformats.org/officeDocument/2006/relationships/image" Target="../media/image12.png"/></Relationships>
</file>

<file path=ppt/slides/_rels/slide12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image" Target="../media/image147.png"/></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50.png"/></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51.png"/></Relationships>
</file>

<file path=ppt/slides/_rels/slide12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image" Target="../media/image152.png"/></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55.jpeg"/></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56.pn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58.png"/><Relationship Id="rId1" Type="http://schemas.openxmlformats.org/officeDocument/2006/relationships/image" Target="../media/image157.png"/></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59.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61.png"/><Relationship Id="rId1" Type="http://schemas.openxmlformats.org/officeDocument/2006/relationships/image" Target="../media/image160.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63.png"/><Relationship Id="rId1" Type="http://schemas.openxmlformats.org/officeDocument/2006/relationships/image" Target="../media/image16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pn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65.png"/><Relationship Id="rId1" Type="http://schemas.openxmlformats.org/officeDocument/2006/relationships/image" Target="../media/image164.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67.png"/><Relationship Id="rId1" Type="http://schemas.openxmlformats.org/officeDocument/2006/relationships/image" Target="../media/image166.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69.png"/><Relationship Id="rId1" Type="http://schemas.openxmlformats.org/officeDocument/2006/relationships/image" Target="../media/image168.png"/></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70.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72.png"/><Relationship Id="rId1" Type="http://schemas.openxmlformats.org/officeDocument/2006/relationships/image" Target="../media/image171.png"/></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73.png"/></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74.png"/></Relationships>
</file>

<file path=ppt/slides/_rels/slide137.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179.png"/><Relationship Id="rId4" Type="http://schemas.openxmlformats.org/officeDocument/2006/relationships/image" Target="../media/image178.png"/><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image" Target="../media/image175.png"/></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80.png"/></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8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5.pn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83.png"/><Relationship Id="rId1" Type="http://schemas.openxmlformats.org/officeDocument/2006/relationships/image" Target="../media/image182.pn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85.png"/><Relationship Id="rId1" Type="http://schemas.openxmlformats.org/officeDocument/2006/relationships/image" Target="../media/image184.png"/></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86.png"/></Relationships>
</file>

<file path=ppt/slides/_rels/slide14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image" Target="../media/image187.png"/></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90.pn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92.png"/><Relationship Id="rId1" Type="http://schemas.openxmlformats.org/officeDocument/2006/relationships/image" Target="../media/image191.png"/></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93.png"/></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94.png"/></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96.jpeg"/><Relationship Id="rId1" Type="http://schemas.openxmlformats.org/officeDocument/2006/relationships/image" Target="../media/image195.jpeg"/></Relationships>
</file>

<file path=ppt/slides/_rels/slide14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image" Target="../media/image19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6.png"/></Relationships>
</file>

<file path=ppt/slides/_rels/slide15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02.png"/><Relationship Id="rId2" Type="http://schemas.openxmlformats.org/officeDocument/2006/relationships/image" Target="../media/image201.jpeg"/><Relationship Id="rId1" Type="http://schemas.openxmlformats.org/officeDocument/2006/relationships/image" Target="../media/image200.jpeg"/></Relationships>
</file>

<file path=ppt/slides/_rels/slide151.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207.png"/><Relationship Id="rId4" Type="http://schemas.openxmlformats.org/officeDocument/2006/relationships/image" Target="../media/image206.png"/><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image" Target="../media/image203.jpeg"/></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09.png"/><Relationship Id="rId1" Type="http://schemas.openxmlformats.org/officeDocument/2006/relationships/image" Target="../media/image208.png"/></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10.jpeg"/></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12.png"/><Relationship Id="rId1" Type="http://schemas.openxmlformats.org/officeDocument/2006/relationships/image" Target="../media/image211.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9.png"/><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3.png"/><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1.png"/><Relationship Id="rId1"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5.png"/><Relationship Id="rId1"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0.png"/><Relationship Id="rId1"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5.png"/><Relationship Id="rId1"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0.png"/><Relationship Id="rId1"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4.png"/><Relationship Id="rId1"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5.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8.png"/><Relationship Id="rId1"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9.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0.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1.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2.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65.png"/><Relationship Id="rId1" Type="http://schemas.openxmlformats.org/officeDocument/2006/relationships/image" Target="../media/image64.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6.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7.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8.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0.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1.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4.png"/><Relationship Id="rId1" Type="http://schemas.openxmlformats.org/officeDocument/2006/relationships/image" Target="../media/image73.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5.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6.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7.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8.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81.png"/><Relationship Id="rId1"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png"/><Relationship Id="rId1"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84.png"/><Relationship Id="rId1" Type="http://schemas.openxmlformats.org/officeDocument/2006/relationships/image" Target="../media/image83.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5.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6.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7.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89.png"/><Relationship Id="rId1" Type="http://schemas.openxmlformats.org/officeDocument/2006/relationships/image" Target="../media/image88.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0.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92.png"/><Relationship Id="rId1" Type="http://schemas.openxmlformats.org/officeDocument/2006/relationships/image" Target="../media/image91.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94.png"/><Relationship Id="rId1" Type="http://schemas.openxmlformats.org/officeDocument/2006/relationships/image" Target="../media/image93.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6.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7.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8.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0.png"/><Relationship Id="rId1" Type="http://schemas.openxmlformats.org/officeDocument/2006/relationships/image" Target="../media/image99.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1.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3.png"/><Relationship Id="rId1" Type="http://schemas.openxmlformats.org/officeDocument/2006/relationships/image" Target="../media/image102.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5.png"/><Relationship Id="rId1" Type="http://schemas.openxmlformats.org/officeDocument/2006/relationships/image" Target="../media/image104.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6.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7.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0.png"/><Relationship Id="rId1" Type="http://schemas.openxmlformats.org/officeDocument/2006/relationships/image" Target="../media/image109.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1.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3.png"/><Relationship Id="rId1" Type="http://schemas.openxmlformats.org/officeDocument/2006/relationships/image" Target="../media/image112.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4.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5.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6.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7.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8.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20.png"/><Relationship Id="rId1" Type="http://schemas.openxmlformats.org/officeDocument/2006/relationships/image" Target="../media/image119.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858000"/>
          </a:xfr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a:normAutofit/>
          </a:bodyPr>
          <a:lstStyle/>
          <a:p>
            <a:pPr algn="ctr"/>
            <a:r>
              <a:rPr lang="es-EC" sz="2220" dirty="0" smtClean="0">
                <a:solidFill>
                  <a:schemeClr val="accent4">
                    <a:lumMod val="95000"/>
                    <a:lumOff val="5000"/>
                  </a:schemeClr>
                </a:solidFill>
                <a:latin typeface="Arial" panose="020B0604020202020204" pitchFamily="34" charset="0"/>
                <a:cs typeface="Arial" panose="020B0604020202020204" pitchFamily="34" charset="0"/>
              </a:rPr>
              <a:t>GAD RURAL PARROQUIA LA VICTORIA</a:t>
            </a:r>
            <a:r>
              <a:rPr lang="es-EC" sz="1600" dirty="0" smtClean="0">
                <a:solidFill>
                  <a:srgbClr val="00B050"/>
                </a:solidFill>
                <a:latin typeface="Arial Black" panose="020B0A04020102020204" pitchFamily="34" charset="0"/>
              </a:rPr>
              <a:t> </a:t>
            </a:r>
            <a:br>
              <a:rPr lang="es-EC" dirty="0" smtClean="0">
                <a:solidFill>
                  <a:srgbClr val="002060"/>
                </a:solidFill>
              </a:rPr>
            </a:br>
            <a:r>
              <a:rPr lang="es-ES" altLang="es-EC" sz="1600" dirty="0">
                <a:solidFill>
                  <a:srgbClr val="FF0000"/>
                </a:solidFill>
              </a:rPr>
              <a:t>RENDICION DE CUENTAS </a:t>
            </a:r>
            <a:br>
              <a:rPr lang="es-ES" altLang="es-EC" sz="1600" dirty="0">
                <a:solidFill>
                  <a:srgbClr val="FF0000"/>
                </a:solidFill>
              </a:rPr>
            </a:br>
            <a:r>
              <a:rPr lang="es-ES" altLang="es-EC" sz="1600" dirty="0">
                <a:solidFill>
                  <a:srgbClr val="FF0000"/>
                </a:solidFill>
              </a:rPr>
              <a:t>2024</a:t>
            </a:r>
            <a:br>
              <a:rPr lang="es-EC" sz="1600" dirty="0">
                <a:solidFill>
                  <a:srgbClr val="FF0000"/>
                </a:solidFill>
              </a:rPr>
            </a:br>
            <a:br>
              <a:rPr lang="es-ES" altLang="es-EC" sz="1600" b="1" dirty="0" smtClean="0">
                <a:solidFill>
                  <a:schemeClr val="tx1">
                    <a:lumMod val="95000"/>
                    <a:lumOff val="5000"/>
                  </a:schemeClr>
                </a:solidFill>
              </a:rPr>
            </a:br>
            <a:br>
              <a:rPr lang="es-EC" sz="1600" b="1" dirty="0" smtClean="0">
                <a:solidFill>
                  <a:schemeClr val="tx1">
                    <a:lumMod val="95000"/>
                    <a:lumOff val="5000"/>
                  </a:schemeClr>
                </a:solidFill>
              </a:rPr>
            </a:br>
            <a:br>
              <a:rPr lang="es-EC" sz="1600" b="1" dirty="0">
                <a:solidFill>
                  <a:schemeClr val="tx1">
                    <a:lumMod val="95000"/>
                    <a:lumOff val="5000"/>
                  </a:schemeClr>
                </a:solidFill>
              </a:rPr>
            </a:br>
            <a:br>
              <a:rPr lang="es-EC" sz="1600" b="1" dirty="0" smtClean="0">
                <a:solidFill>
                  <a:schemeClr val="tx1">
                    <a:lumMod val="95000"/>
                    <a:lumOff val="5000"/>
                  </a:schemeClr>
                </a:solidFill>
              </a:rPr>
            </a:br>
            <a:br>
              <a:rPr lang="es-EC" sz="1600" b="1" dirty="0" smtClean="0">
                <a:solidFill>
                  <a:schemeClr val="tx1">
                    <a:lumMod val="95000"/>
                    <a:lumOff val="5000"/>
                  </a:schemeClr>
                </a:solidFill>
              </a:rPr>
            </a:br>
            <a:br>
              <a:rPr lang="es-EC" sz="1600" b="1" dirty="0">
                <a:solidFill>
                  <a:schemeClr val="tx1">
                    <a:lumMod val="95000"/>
                    <a:lumOff val="5000"/>
                  </a:schemeClr>
                </a:solidFill>
              </a:rPr>
            </a:br>
            <a:br>
              <a:rPr lang="es-EC" sz="1600" b="1" dirty="0">
                <a:solidFill>
                  <a:schemeClr val="tx1">
                    <a:lumMod val="95000"/>
                    <a:lumOff val="5000"/>
                  </a:schemeClr>
                </a:solidFill>
              </a:rPr>
            </a:br>
            <a:br>
              <a:rPr lang="es-EC" sz="1600" b="1" dirty="0">
                <a:solidFill>
                  <a:schemeClr val="tx1">
                    <a:lumMod val="95000"/>
                    <a:lumOff val="5000"/>
                  </a:schemeClr>
                </a:solidFill>
              </a:rPr>
            </a:br>
            <a:br>
              <a:rPr lang="es-EC" sz="1600" b="1" dirty="0">
                <a:solidFill>
                  <a:schemeClr val="tx1">
                    <a:lumMod val="95000"/>
                    <a:lumOff val="5000"/>
                  </a:schemeClr>
                </a:solidFill>
              </a:rPr>
            </a:br>
            <a:br>
              <a:rPr lang="es-EC" sz="1600" b="1" dirty="0">
                <a:solidFill>
                  <a:schemeClr val="tx1">
                    <a:lumMod val="95000"/>
                    <a:lumOff val="5000"/>
                  </a:schemeClr>
                </a:solidFill>
              </a:rPr>
            </a:br>
            <a:br>
              <a:rPr lang="es-EC" sz="1600" b="1" dirty="0">
                <a:solidFill>
                  <a:schemeClr val="tx1">
                    <a:lumMod val="95000"/>
                    <a:lumOff val="5000"/>
                  </a:schemeClr>
                </a:solidFill>
              </a:rPr>
            </a:br>
            <a:br>
              <a:rPr lang="es-EC" sz="1600" b="1" dirty="0">
                <a:solidFill>
                  <a:schemeClr val="tx1">
                    <a:lumMod val="95000"/>
                    <a:lumOff val="5000"/>
                  </a:schemeClr>
                </a:solidFill>
              </a:rPr>
            </a:br>
            <a:br>
              <a:rPr lang="es-EC" sz="2000" b="1" dirty="0" smtClean="0">
                <a:solidFill>
                  <a:schemeClr val="tx1">
                    <a:lumMod val="95000"/>
                    <a:lumOff val="5000"/>
                  </a:schemeClr>
                </a:solidFill>
                <a:latin typeface="Arial" panose="020B0604020202020204" pitchFamily="34" charset="0"/>
                <a:cs typeface="Arial" panose="020B0604020202020204" pitchFamily="34" charset="0"/>
              </a:rPr>
            </a:br>
            <a:r>
              <a:rPr lang="es-EC" sz="2000" dirty="0" smtClean="0">
                <a:solidFill>
                  <a:schemeClr val="tx1"/>
                </a:solidFill>
                <a:latin typeface="Arial" panose="020B0604020202020204" pitchFamily="34" charset="0"/>
                <a:cs typeface="Arial" panose="020B0604020202020204" pitchFamily="34" charset="0"/>
              </a:rPr>
              <a:t>ROSA ANA CADA PEREZ </a:t>
            </a:r>
            <a:br>
              <a:rPr lang="es-EC" sz="2000" dirty="0" smtClean="0">
                <a:solidFill>
                  <a:schemeClr val="tx1"/>
                </a:solidFill>
                <a:latin typeface="Arial" panose="020B0604020202020204" pitchFamily="34" charset="0"/>
                <a:cs typeface="Arial" panose="020B0604020202020204" pitchFamily="34" charset="0"/>
              </a:rPr>
            </a:br>
            <a:r>
              <a:rPr lang="es-EC" sz="2000" dirty="0" smtClean="0">
                <a:solidFill>
                  <a:schemeClr val="tx1"/>
                </a:solidFill>
                <a:latin typeface="Arial" panose="020B0604020202020204" pitchFamily="34" charset="0"/>
                <a:cs typeface="Arial" panose="020B0604020202020204" pitchFamily="34" charset="0"/>
              </a:rPr>
              <a:t>VICEPRES</a:t>
            </a:r>
            <a:r>
              <a:rPr lang="es-ES" altLang="es-EC" sz="2000" dirty="0" smtClean="0">
                <a:solidFill>
                  <a:schemeClr val="tx1"/>
                </a:solidFill>
                <a:latin typeface="Arial" panose="020B0604020202020204" pitchFamily="34" charset="0"/>
                <a:cs typeface="Arial" panose="020B0604020202020204" pitchFamily="34" charset="0"/>
              </a:rPr>
              <a:t>IDENTA</a:t>
            </a:r>
            <a:r>
              <a:rPr lang="es-ES" altLang="es-EC" sz="2000" dirty="0" smtClean="0">
                <a:solidFill>
                  <a:schemeClr val="accent1">
                    <a:lumMod val="50000"/>
                  </a:schemeClr>
                </a:solidFill>
                <a:latin typeface="Arial" panose="020B0604020202020204" pitchFamily="34" charset="0"/>
                <a:cs typeface="Arial" panose="020B0604020202020204" pitchFamily="34" charset="0"/>
              </a:rPr>
              <a:t> </a:t>
            </a:r>
            <a:br>
              <a:rPr lang="es-EC" sz="2000" dirty="0" smtClean="0">
                <a:solidFill>
                  <a:srgbClr val="0070C0"/>
                </a:solidFill>
                <a:latin typeface="Arial" panose="020B0604020202020204" pitchFamily="34" charset="0"/>
                <a:cs typeface="Arial" panose="020B0604020202020204" pitchFamily="34" charset="0"/>
              </a:rPr>
            </a:br>
            <a:r>
              <a:rPr lang="es-ES" altLang="es-EC" sz="2000" dirty="0" smtClean="0">
                <a:solidFill>
                  <a:schemeClr val="tx1">
                    <a:lumMod val="95000"/>
                    <a:lumOff val="5000"/>
                  </a:schemeClr>
                </a:solidFill>
                <a:latin typeface="Arial" panose="020B0604020202020204" pitchFamily="34" charset="0"/>
                <a:cs typeface="Arial" panose="020B0604020202020204" pitchFamily="34" charset="0"/>
                <a:sym typeface="+mn-ea"/>
              </a:rPr>
              <a:t>GAD RURAL PARROQUIA LA VICTORIA </a:t>
            </a:r>
            <a:br>
              <a:rPr lang="es-EC" sz="2000" dirty="0" smtClean="0">
                <a:solidFill>
                  <a:schemeClr val="tx1">
                    <a:lumMod val="95000"/>
                    <a:lumOff val="5000"/>
                  </a:schemeClr>
                </a:solidFill>
                <a:latin typeface="Arial" panose="020B0604020202020204" pitchFamily="34" charset="0"/>
                <a:cs typeface="Arial" panose="020B0604020202020204" pitchFamily="34" charset="0"/>
                <a:sym typeface="+mn-ea"/>
              </a:rPr>
            </a:br>
            <a:endParaRPr lang="es-EC" sz="2000" dirty="0">
              <a:solidFill>
                <a:schemeClr val="tx2">
                  <a:lumMod val="60000"/>
                  <a:lumOff val="40000"/>
                </a:schemeClr>
              </a:solidFill>
              <a:latin typeface="Arial" panose="020B0604020202020204" pitchFamily="34" charset="0"/>
              <a:cs typeface="Arial" panose="020B0604020202020204" pitchFamily="34" charset="0"/>
            </a:endParaRPr>
          </a:p>
        </p:txBody>
      </p:sp>
      <p:pic>
        <p:nvPicPr>
          <p:cNvPr id="3" name="2 Imagen" descr="victoria 8"/>
          <p:cNvPicPr/>
          <p:nvPr/>
        </p:nvPicPr>
        <p:blipFill rotWithShape="1">
          <a:blip r:embed="rId1" cstate="print">
            <a:extLst>
              <a:ext uri="{28A0092B-C50C-407E-A947-70E740481C1C}">
                <a14:useLocalDpi xmlns:a14="http://schemas.microsoft.com/office/drawing/2010/main" val="0"/>
              </a:ext>
            </a:extLst>
          </a:blip>
          <a:srcRect r="58943"/>
          <a:stretch>
            <a:fillRect/>
          </a:stretch>
        </p:blipFill>
        <p:spPr bwMode="auto">
          <a:xfrm>
            <a:off x="395605" y="1614805"/>
            <a:ext cx="1859280" cy="2853055"/>
          </a:xfrm>
          <a:prstGeom prst="rect">
            <a:avLst/>
          </a:prstGeom>
          <a:noFill/>
          <a:ln>
            <a:noFill/>
          </a:ln>
        </p:spPr>
      </p:pic>
      <p:pic>
        <p:nvPicPr>
          <p:cNvPr id="4" name="3 Imagen" descr="victoria 8"/>
          <p:cNvPicPr/>
          <p:nvPr/>
        </p:nvPicPr>
        <p:blipFill rotWithShape="1">
          <a:blip r:embed="rId2" cstate="print">
            <a:extLst>
              <a:ext uri="{28A0092B-C50C-407E-A947-70E740481C1C}">
                <a14:useLocalDpi xmlns:a14="http://schemas.microsoft.com/office/drawing/2010/main" val="0"/>
              </a:ext>
            </a:extLst>
          </a:blip>
          <a:srcRect l="55864"/>
          <a:stretch>
            <a:fillRect/>
          </a:stretch>
        </p:blipFill>
        <p:spPr bwMode="auto">
          <a:xfrm>
            <a:off x="6726555" y="1609725"/>
            <a:ext cx="1751965" cy="2871470"/>
          </a:xfrm>
          <a:prstGeom prst="rect">
            <a:avLst/>
          </a:prstGeom>
          <a:noFill/>
          <a:ln>
            <a:noFill/>
          </a:ln>
        </p:spPr>
      </p:pic>
      <p:pic>
        <p:nvPicPr>
          <p:cNvPr id="6" name="Imagen 5" descr="898d51dd-7f17-4774-b8e6-72725eb07615"/>
          <p:cNvPicPr>
            <a:picLocks noChangeAspect="1"/>
          </p:cNvPicPr>
          <p:nvPr/>
        </p:nvPicPr>
        <p:blipFill>
          <a:blip r:embed="rId3"/>
          <a:srcRect t="31093" b="18500"/>
          <a:stretch>
            <a:fillRect/>
          </a:stretch>
        </p:blipFill>
        <p:spPr>
          <a:xfrm>
            <a:off x="3018790" y="1756410"/>
            <a:ext cx="3089910" cy="28155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l"/>
            <a:r>
              <a:rPr lang="en-US" altLang="es-ES" sz="1600"/>
              <a:t>MARTES 09 DE ENERO,REALICE LA ENTREGA DE UN MATERIAL PARA LA CANCHA DE V</a:t>
            </a:r>
            <a:r>
              <a:rPr lang="en-US" altLang="en-US" sz="1600"/>
              <a:t>Ó</a:t>
            </a:r>
            <a:r>
              <a:rPr lang="en-US" altLang="es-ES" sz="1600"/>
              <a:t>LEY DEL SITIO RIO NEGRO.</a:t>
            </a:r>
            <a:endParaRPr lang="en-US" altLang="es-ES" sz="1600"/>
          </a:p>
        </p:txBody>
      </p:sp>
      <p:pic>
        <p:nvPicPr>
          <p:cNvPr id="3" name="Imagen 3"/>
          <p:cNvPicPr>
            <a:picLocks noChangeAspect="1"/>
          </p:cNvPicPr>
          <p:nvPr/>
        </p:nvPicPr>
        <p:blipFill>
          <a:blip r:embed="rId1"/>
          <a:stretch>
            <a:fillRect/>
          </a:stretch>
        </p:blipFill>
        <p:spPr>
          <a:xfrm>
            <a:off x="959485" y="1417955"/>
            <a:ext cx="7296785" cy="531368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985" y="274955"/>
            <a:ext cx="9150985" cy="1143000"/>
          </a:xfrm>
          <a:solidFill>
            <a:schemeClr val="accent2">
              <a:lumMod val="40000"/>
              <a:lumOff val="60000"/>
            </a:schemeClr>
          </a:solidFill>
        </p:spPr>
        <p:txBody>
          <a:bodyPr/>
          <a:p>
            <a:pPr algn="just"/>
            <a:r>
              <a:rPr lang="en-US" altLang="es-ES" sz="1600"/>
              <a:t>MARTES 16 DE JULIO, RECIBIMIENTO Y ACOMPA</a:t>
            </a:r>
            <a:r>
              <a:rPr lang="en-US" altLang="en-US" sz="1600"/>
              <a:t>Ñ</a:t>
            </a:r>
            <a:r>
              <a:rPr lang="en-US" altLang="es-ES" sz="1600"/>
              <a:t>AMIENTO DEL SE</a:t>
            </a:r>
            <a:r>
              <a:rPr lang="en-US" altLang="en-US" sz="1600"/>
              <a:t>Ñ</a:t>
            </a:r>
            <a:r>
              <a:rPr lang="en-US" altLang="es-ES" sz="1600"/>
              <a:t>OR PREFECTO QUE REALIZO EL RECORRIDO DEL TRAMO DE V</a:t>
            </a:r>
            <a:r>
              <a:rPr lang="en-US" altLang="en-US" sz="1600"/>
              <a:t>Í</a:t>
            </a:r>
            <a:r>
              <a:rPr lang="en-US" altLang="es-ES" sz="1600"/>
              <a:t>A ENTRE RIONEGRO Y SAN JOAQU</a:t>
            </a:r>
            <a:r>
              <a:rPr lang="en-US" altLang="en-US" sz="1600"/>
              <a:t>Í</a:t>
            </a:r>
            <a:r>
              <a:rPr lang="en-US" altLang="es-ES" sz="1600"/>
              <a:t>N, EN DONDE SE LASTRAR</a:t>
            </a:r>
            <a:r>
              <a:rPr lang="en-US" altLang="en-US" sz="1600"/>
              <a:t>Á</a:t>
            </a:r>
            <a:r>
              <a:rPr lang="en-US" altLang="es-ES" sz="1600"/>
              <a:t> Y POSTERIOR PAVIMENTACI</a:t>
            </a:r>
            <a:r>
              <a:rPr lang="en-US" altLang="en-US" sz="1600"/>
              <a:t>Ó</a:t>
            </a:r>
            <a:r>
              <a:rPr lang="en-US" altLang="es-ES" sz="1600"/>
              <a:t>N.</a:t>
            </a:r>
            <a:endParaRPr lang="en-US" altLang="es-ES" sz="1600"/>
          </a:p>
        </p:txBody>
      </p:sp>
      <p:pic>
        <p:nvPicPr>
          <p:cNvPr id="138" name="Imagen 58"/>
          <p:cNvPicPr>
            <a:picLocks noChangeAspect="1"/>
          </p:cNvPicPr>
          <p:nvPr/>
        </p:nvPicPr>
        <p:blipFill>
          <a:blip r:embed="rId1"/>
          <a:stretch>
            <a:fillRect/>
          </a:stretch>
        </p:blipFill>
        <p:spPr>
          <a:xfrm>
            <a:off x="973455" y="1417955"/>
            <a:ext cx="7433945" cy="543941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20955" y="274955"/>
            <a:ext cx="9103995" cy="1143000"/>
          </a:xfrm>
          <a:solidFill>
            <a:schemeClr val="accent2">
              <a:lumMod val="40000"/>
              <a:lumOff val="60000"/>
            </a:schemeClr>
          </a:solidFill>
        </p:spPr>
        <p:txBody>
          <a:bodyPr/>
          <a:p>
            <a:pPr algn="just"/>
            <a:r>
              <a:rPr lang="en-US" altLang="es-ES" sz="1600"/>
              <a:t>MARTES 16 DE JULIO,GESTI</a:t>
            </a:r>
            <a:r>
              <a:rPr lang="en-US" altLang="en-US" sz="1600"/>
              <a:t>Ó</a:t>
            </a:r>
            <a:r>
              <a:rPr lang="en-US" altLang="es-ES" sz="1600"/>
              <a:t>N: ENTREGA DE OFICIO A CNEL SOLICITANDO AMPLIACI</a:t>
            </a:r>
            <a:r>
              <a:rPr lang="en-US" altLang="en-US" sz="1600"/>
              <a:t>Ó</a:t>
            </a:r>
            <a:r>
              <a:rPr lang="en-US" altLang="es-ES" sz="1600"/>
              <a:t>N DE RED DE ALUMBRADO P</a:t>
            </a:r>
            <a:r>
              <a:rPr lang="en-US" altLang="en-US" sz="1600"/>
              <a:t>Ú</a:t>
            </a:r>
            <a:r>
              <a:rPr lang="en-US" altLang="es-ES" sz="1600"/>
              <a:t>BLICO DEL SITIO SAN JOAQU</a:t>
            </a:r>
            <a:r>
              <a:rPr lang="en-US" altLang="en-US" sz="1600"/>
              <a:t>Í</a:t>
            </a:r>
            <a:r>
              <a:rPr lang="en-US" altLang="es-ES" sz="1600"/>
              <a:t>N.</a:t>
            </a:r>
            <a:endParaRPr lang="en-US" altLang="es-ES" sz="1600"/>
          </a:p>
        </p:txBody>
      </p:sp>
      <p:pic>
        <p:nvPicPr>
          <p:cNvPr id="139" name="Imagen 59"/>
          <p:cNvPicPr>
            <a:picLocks noChangeAspect="1"/>
          </p:cNvPicPr>
          <p:nvPr/>
        </p:nvPicPr>
        <p:blipFill>
          <a:blip r:embed="rId1"/>
          <a:stretch>
            <a:fillRect/>
          </a:stretch>
        </p:blipFill>
        <p:spPr>
          <a:xfrm>
            <a:off x="1201420" y="1417955"/>
            <a:ext cx="5984875" cy="544004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21590" y="274955"/>
            <a:ext cx="9156700" cy="1143000"/>
          </a:xfrm>
          <a:solidFill>
            <a:schemeClr val="accent2">
              <a:lumMod val="40000"/>
              <a:lumOff val="60000"/>
            </a:schemeClr>
          </a:solidFill>
        </p:spPr>
        <p:txBody>
          <a:bodyPr/>
          <a:p>
            <a:pPr algn="just"/>
            <a:r>
              <a:rPr lang="en-US" altLang="es-ES" sz="1600"/>
              <a:t>MIERCOLES 17 DE JULIO, ACOGIDA DE LA AYUDA DE LA EMPRESA MINERA ODIN QUE CONSISTE MATERIALES COMO CER</a:t>
            </a:r>
            <a:r>
              <a:rPr lang="en-US" altLang="en-US" sz="1600"/>
              <a:t>Á</a:t>
            </a:r>
            <a:r>
              <a:rPr lang="en-US" altLang="es-ES" sz="1600"/>
              <a:t>MICA Y BONDES DESTINADO AL SITIO RIO NEGRO ENTREGA DE IMPLEMENTOS DEPORTIVOS PARA LAS PR</a:t>
            </a:r>
            <a:r>
              <a:rPr lang="en-US" altLang="en-US" sz="1600"/>
              <a:t>Á</a:t>
            </a:r>
            <a:r>
              <a:rPr lang="en-US" altLang="es-ES" sz="1600"/>
              <a:t>CTICAS DE TAEKUONDO, DESTINADO A UN GRUPO JUVENIL DE NI</a:t>
            </a:r>
            <a:r>
              <a:rPr lang="en-US" altLang="en-US" sz="1600"/>
              <a:t>Ñ</a:t>
            </a:r>
            <a:r>
              <a:rPr lang="en-US" altLang="es-ES" sz="1600"/>
              <a:t>OS Y ADOLESCENTES DE 5 A 15 A</a:t>
            </a:r>
            <a:r>
              <a:rPr lang="en-US" altLang="en-US" sz="1600"/>
              <a:t>Ñ</a:t>
            </a:r>
            <a:r>
              <a:rPr lang="en-US" altLang="es-ES" sz="1600"/>
              <a:t>OS.</a:t>
            </a:r>
            <a:endParaRPr lang="en-US" altLang="es-ES" sz="1600"/>
          </a:p>
        </p:txBody>
      </p:sp>
      <p:pic>
        <p:nvPicPr>
          <p:cNvPr id="140" name="Imagen 60"/>
          <p:cNvPicPr>
            <a:picLocks noChangeAspect="1"/>
          </p:cNvPicPr>
          <p:nvPr/>
        </p:nvPicPr>
        <p:blipFill>
          <a:blip r:embed="rId1"/>
          <a:stretch>
            <a:fillRect/>
          </a:stretch>
        </p:blipFill>
        <p:spPr>
          <a:xfrm>
            <a:off x="1059180" y="1412240"/>
            <a:ext cx="6988810" cy="543941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0825" cy="1143000"/>
          </a:xfrm>
          <a:solidFill>
            <a:schemeClr val="accent2">
              <a:lumMod val="40000"/>
              <a:lumOff val="60000"/>
            </a:schemeClr>
          </a:solidFill>
        </p:spPr>
        <p:txBody>
          <a:bodyPr/>
          <a:p>
            <a:pPr algn="just"/>
            <a:r>
              <a:rPr lang="en-US" altLang="es-ES" sz="1600"/>
              <a:t>JUEVES 18 DE JULIO, REUNI</a:t>
            </a:r>
            <a:r>
              <a:rPr lang="en-US" altLang="en-US" sz="1600"/>
              <a:t>Ó</a:t>
            </a:r>
            <a:r>
              <a:rPr lang="en-US" altLang="es-ES" sz="1600"/>
              <a:t>N CON T</a:t>
            </a:r>
            <a:r>
              <a:rPr lang="en-US" altLang="en-US" sz="1600"/>
              <a:t>É</a:t>
            </a:r>
            <a:r>
              <a:rPr lang="en-US" altLang="es-ES" sz="1600"/>
              <a:t>CNICOS ENCARGADOS DE LA ACTUALIZACI</a:t>
            </a:r>
            <a:r>
              <a:rPr lang="en-US" altLang="en-US" sz="1600"/>
              <a:t>Ó</a:t>
            </a:r>
            <a:r>
              <a:rPr lang="en-US" altLang="es-ES" sz="1600"/>
              <a:t>N DEL PDYOT, TAMBIEN RELICE UNA  INSPECCI</a:t>
            </a:r>
            <a:r>
              <a:rPr lang="en-US" altLang="en-US" sz="1600"/>
              <a:t>Ó</a:t>
            </a:r>
            <a:r>
              <a:rPr lang="en-US" altLang="es-ES" sz="1600"/>
              <a:t>N AL TRAMO DE LA V</a:t>
            </a:r>
            <a:r>
              <a:rPr lang="en-US" altLang="en-US" sz="1600"/>
              <a:t>Í</a:t>
            </a:r>
            <a:r>
              <a:rPr lang="en-US" altLang="es-ES" sz="1600"/>
              <a:t>A RIO NEGRO Y SAN JOAQU</a:t>
            </a:r>
            <a:r>
              <a:rPr lang="en-US" altLang="en-US" sz="1600"/>
              <a:t>Í</a:t>
            </a:r>
            <a:r>
              <a:rPr lang="en-US" altLang="es-ES" sz="1600"/>
              <a:t>N, FASE DE LASTRADO RECORRIDO CON T</a:t>
            </a:r>
            <a:r>
              <a:rPr lang="en-US" altLang="en-US" sz="1600"/>
              <a:t>É</a:t>
            </a:r>
            <a:r>
              <a:rPr lang="en-US" altLang="es-ES" sz="1600"/>
              <a:t>CNICOS DEL PDYOT DE LOS SITIOS PARA LEVANTAMIENTO DE COORDENADAS Y OBSERVACIONES DE CAMPO.</a:t>
            </a:r>
            <a:endParaRPr lang="en-US" altLang="es-ES" sz="1600"/>
          </a:p>
        </p:txBody>
      </p:sp>
      <p:pic>
        <p:nvPicPr>
          <p:cNvPr id="141" name="Imagen 61"/>
          <p:cNvPicPr>
            <a:picLocks noChangeAspect="1"/>
          </p:cNvPicPr>
          <p:nvPr/>
        </p:nvPicPr>
        <p:blipFill>
          <a:blip r:embed="rId1"/>
          <a:stretch>
            <a:fillRect/>
          </a:stretch>
        </p:blipFill>
        <p:spPr>
          <a:xfrm>
            <a:off x="467360" y="1386205"/>
            <a:ext cx="3427095" cy="5471795"/>
          </a:xfrm>
          <a:prstGeom prst="rect">
            <a:avLst/>
          </a:prstGeom>
          <a:noFill/>
          <a:ln>
            <a:noFill/>
          </a:ln>
        </p:spPr>
      </p:pic>
      <p:pic>
        <p:nvPicPr>
          <p:cNvPr id="142" name="Imagen 62"/>
          <p:cNvPicPr>
            <a:picLocks noChangeAspect="1"/>
          </p:cNvPicPr>
          <p:nvPr/>
        </p:nvPicPr>
        <p:blipFill>
          <a:blip r:embed="rId2"/>
          <a:stretch>
            <a:fillRect/>
          </a:stretch>
        </p:blipFill>
        <p:spPr>
          <a:xfrm>
            <a:off x="4859655" y="1417955"/>
            <a:ext cx="3512185" cy="541782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44635" cy="1143000"/>
          </a:xfrm>
          <a:solidFill>
            <a:schemeClr val="accent2">
              <a:lumMod val="40000"/>
              <a:lumOff val="60000"/>
            </a:schemeClr>
          </a:solidFill>
        </p:spPr>
        <p:txBody>
          <a:bodyPr/>
          <a:p>
            <a:pPr algn="just"/>
            <a:r>
              <a:rPr lang="en-US" altLang="es-ES" sz="1600"/>
              <a:t>MARTES 23 DE JULIO, OFICINA Y ATENCI</a:t>
            </a:r>
            <a:r>
              <a:rPr lang="en-US" altLang="en-US" sz="1600"/>
              <a:t>Ó</a:t>
            </a:r>
            <a:r>
              <a:rPr lang="en-US" altLang="es-ES" sz="1600"/>
              <a:t>N CIUDADANA EN EL GAD PARROQUIAL, ASI TAMBIEN REALICE UNA  INSPECCI</a:t>
            </a:r>
            <a:r>
              <a:rPr lang="en-US" altLang="en-US" sz="1600"/>
              <a:t>Ó</a:t>
            </a:r>
            <a:r>
              <a:rPr lang="en-US" altLang="es-ES" sz="1600"/>
              <a:t>N CON EL ING., WILSON MIRANDA, LEVANTAMIENTO DE LA L</a:t>
            </a:r>
            <a:r>
              <a:rPr lang="en-US" altLang="en-US" sz="1600"/>
              <a:t>Í</a:t>
            </a:r>
            <a:r>
              <a:rPr lang="en-US" altLang="es-ES" sz="1600"/>
              <a:t>NEA DE F</a:t>
            </a:r>
            <a:r>
              <a:rPr lang="en-US" altLang="en-US" sz="1600"/>
              <a:t>Á</a:t>
            </a:r>
            <a:r>
              <a:rPr lang="en-US" altLang="es-ES" sz="1600"/>
              <a:t>BRICA, EN DONDE SE VA A CONSTRUIR LA CANCHA DE USO M</a:t>
            </a:r>
            <a:r>
              <a:rPr lang="en-US" altLang="en-US" sz="1600"/>
              <a:t>Ú</a:t>
            </a:r>
            <a:r>
              <a:rPr lang="en-US" altLang="es-ES" sz="1600"/>
              <a:t>LTIPLE, CON GRADER</a:t>
            </a:r>
            <a:r>
              <a:rPr lang="en-US" altLang="en-US" sz="1600"/>
              <a:t>Í</a:t>
            </a:r>
            <a:r>
              <a:rPr lang="en-US" altLang="es-ES" sz="1600"/>
              <a:t>OS, BAR Y BA</a:t>
            </a:r>
            <a:r>
              <a:rPr lang="en-US" altLang="en-US" sz="1600"/>
              <a:t>Ñ</a:t>
            </a:r>
            <a:r>
              <a:rPr lang="en-US" altLang="es-ES" sz="1600"/>
              <a:t>OS, EN EL SITIO EL PARAISO.</a:t>
            </a:r>
            <a:endParaRPr lang="en-US" altLang="es-ES" sz="1600"/>
          </a:p>
        </p:txBody>
      </p:sp>
      <p:pic>
        <p:nvPicPr>
          <p:cNvPr id="143" name="Imagen 63"/>
          <p:cNvPicPr>
            <a:picLocks noChangeAspect="1"/>
          </p:cNvPicPr>
          <p:nvPr/>
        </p:nvPicPr>
        <p:blipFill>
          <a:blip r:embed="rId1"/>
          <a:stretch>
            <a:fillRect/>
          </a:stretch>
        </p:blipFill>
        <p:spPr>
          <a:xfrm>
            <a:off x="965835" y="1412240"/>
            <a:ext cx="6914515" cy="542099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16060" cy="1143000"/>
          </a:xfrm>
          <a:solidFill>
            <a:schemeClr val="accent2">
              <a:lumMod val="40000"/>
              <a:lumOff val="60000"/>
            </a:schemeClr>
          </a:solidFill>
        </p:spPr>
        <p:txBody>
          <a:bodyPr/>
          <a:p>
            <a:pPr algn="just"/>
            <a:r>
              <a:rPr lang="en-US" altLang="es-ES" sz="1600"/>
              <a:t>MIERCOLES 24 DE JULIO, INAUGURACI</a:t>
            </a:r>
            <a:r>
              <a:rPr lang="en-US" altLang="en-US" sz="1600"/>
              <a:t>Ó</a:t>
            </a:r>
            <a:r>
              <a:rPr lang="en-US" altLang="es-ES" sz="1600"/>
              <a:t>N DE LA CASA COMUNAL DE RIO NEGRO CON LA PARTICIPACI</a:t>
            </a:r>
            <a:r>
              <a:rPr lang="en-US" altLang="en-US" sz="1600"/>
              <a:t>Ó</a:t>
            </a:r>
            <a:r>
              <a:rPr lang="en-US" altLang="es-ES" sz="1600"/>
              <a:t>N DE AUTORIDADES DEL BACO DEL ESTADO, ALCALDE, Y M</a:t>
            </a:r>
            <a:r>
              <a:rPr lang="en-US" altLang="en-US" sz="1600"/>
              <a:t>Á</a:t>
            </a:r>
            <a:r>
              <a:rPr lang="en-US" altLang="es-ES" sz="1600"/>
              <a:t>S INVITADOS LOCALES EN ESTE ACTO EL ALCALDE OFERTO LA CONSTRUCCI</a:t>
            </a:r>
            <a:r>
              <a:rPr lang="en-US" altLang="en-US" sz="1600"/>
              <a:t>Ó</a:t>
            </a:r>
            <a:r>
              <a:rPr lang="en-US" altLang="es-ES" sz="1600"/>
              <a:t>N DE LA CANCHA SINT</a:t>
            </a:r>
            <a:r>
              <a:rPr lang="en-US" altLang="en-US" sz="1600"/>
              <a:t>É</a:t>
            </a:r>
            <a:r>
              <a:rPr lang="en-US" altLang="es-ES" sz="1600"/>
              <a:t>TICA DEL RIO .</a:t>
            </a:r>
            <a:endParaRPr lang="en-US" altLang="es-ES" sz="1600"/>
          </a:p>
        </p:txBody>
      </p:sp>
      <p:pic>
        <p:nvPicPr>
          <p:cNvPr id="144" name="Imagen 64"/>
          <p:cNvPicPr>
            <a:picLocks noChangeAspect="1"/>
          </p:cNvPicPr>
          <p:nvPr/>
        </p:nvPicPr>
        <p:blipFill>
          <a:blip r:embed="rId1"/>
          <a:stretch>
            <a:fillRect/>
          </a:stretch>
        </p:blipFill>
        <p:spPr>
          <a:xfrm>
            <a:off x="779145" y="1417955"/>
            <a:ext cx="3507105" cy="5440680"/>
          </a:xfrm>
          <a:prstGeom prst="rect">
            <a:avLst/>
          </a:prstGeom>
          <a:noFill/>
          <a:ln>
            <a:noFill/>
          </a:ln>
        </p:spPr>
      </p:pic>
      <p:pic>
        <p:nvPicPr>
          <p:cNvPr id="145" name="Imagen 65"/>
          <p:cNvPicPr>
            <a:picLocks noChangeAspect="1"/>
          </p:cNvPicPr>
          <p:nvPr/>
        </p:nvPicPr>
        <p:blipFill>
          <a:blip r:embed="rId2"/>
          <a:stretch>
            <a:fillRect/>
          </a:stretch>
        </p:blipFill>
        <p:spPr>
          <a:xfrm>
            <a:off x="4787900" y="1412240"/>
            <a:ext cx="3559175" cy="541083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905" y="274955"/>
            <a:ext cx="9117965" cy="1143000"/>
          </a:xfrm>
          <a:solidFill>
            <a:schemeClr val="accent2">
              <a:lumMod val="40000"/>
              <a:lumOff val="60000"/>
            </a:schemeClr>
          </a:solidFill>
        </p:spPr>
        <p:txBody>
          <a:bodyPr/>
          <a:p>
            <a:pPr algn="just"/>
            <a:r>
              <a:rPr lang="en-US" altLang="es-ES" sz="1600">
                <a:latin typeface="Arial" panose="020B0604020202020204" pitchFamily="34" charset="0"/>
                <a:cs typeface="Arial" panose="020B0604020202020204" pitchFamily="34" charset="0"/>
                <a:sym typeface="+mn-ea"/>
              </a:rPr>
              <a:t>JUEVES 25 DE JULIO, </a:t>
            </a:r>
            <a:r>
              <a:rPr lang="es-ES" altLang="en-US" sz="1600">
                <a:latin typeface="Arial" panose="020B0604020202020204" pitchFamily="34" charset="0"/>
                <a:cs typeface="Arial" panose="020B0604020202020204" pitchFamily="34" charset="0"/>
                <a:sym typeface="+mn-ea"/>
              </a:rPr>
              <a:t>PARTICIPE </a:t>
            </a:r>
            <a:r>
              <a:rPr lang="en-US" altLang="es-ES" sz="1600">
                <a:latin typeface="Arial" panose="020B0604020202020204" pitchFamily="34" charset="0"/>
                <a:cs typeface="Arial" panose="020B0604020202020204" pitchFamily="34" charset="0"/>
                <a:sym typeface="+mn-ea"/>
              </a:rPr>
              <a:t> AL MEDIO D</a:t>
            </a:r>
            <a:r>
              <a:rPr lang="en-US" altLang="en-US" sz="1600">
                <a:latin typeface="Arial" panose="020B0604020202020204" pitchFamily="34" charset="0"/>
                <a:cs typeface="Arial" panose="020B0604020202020204" pitchFamily="34" charset="0"/>
                <a:sym typeface="+mn-ea"/>
              </a:rPr>
              <a:t>Í</a:t>
            </a:r>
            <a:r>
              <a:rPr lang="en-US" altLang="es-ES" sz="1600">
                <a:latin typeface="Arial" panose="020B0604020202020204" pitchFamily="34" charset="0"/>
                <a:cs typeface="Arial" panose="020B0604020202020204" pitchFamily="34" charset="0"/>
                <a:sym typeface="+mn-ea"/>
              </a:rPr>
              <a:t>A PARTICIPE DEL DESFILE Y SESI</a:t>
            </a:r>
            <a:r>
              <a:rPr lang="en-US" altLang="en-US" sz="1600">
                <a:latin typeface="Arial" panose="020B0604020202020204" pitchFamily="34" charset="0"/>
                <a:cs typeface="Arial" panose="020B0604020202020204" pitchFamily="34" charset="0"/>
                <a:sym typeface="+mn-ea"/>
              </a:rPr>
              <a:t>Ó</a:t>
            </a:r>
            <a:r>
              <a:rPr lang="en-US" altLang="es-ES" sz="1600">
                <a:latin typeface="Arial" panose="020B0604020202020204" pitchFamily="34" charset="0"/>
                <a:cs typeface="Arial" panose="020B0604020202020204" pitchFamily="34" charset="0"/>
                <a:sym typeface="+mn-ea"/>
              </a:rPr>
              <a:t>N SOLEMNE EN LA PARROQUIA SAN JUNA DE CERRO AZUL POR CELEBRAR SU U A</a:t>
            </a:r>
            <a:r>
              <a:rPr lang="en-US" altLang="en-US" sz="1600">
                <a:latin typeface="Arial" panose="020B0604020202020204" pitchFamily="34" charset="0"/>
                <a:cs typeface="Arial" panose="020B0604020202020204" pitchFamily="34" charset="0"/>
                <a:sym typeface="+mn-ea"/>
              </a:rPr>
              <a:t>Ñ</a:t>
            </a:r>
            <a:r>
              <a:rPr lang="en-US" altLang="es-ES" sz="1600">
                <a:latin typeface="Arial" panose="020B0604020202020204" pitchFamily="34" charset="0"/>
                <a:cs typeface="Arial" panose="020B0604020202020204" pitchFamily="34" charset="0"/>
                <a:sym typeface="+mn-ea"/>
              </a:rPr>
              <a:t>O M</a:t>
            </a:r>
            <a:r>
              <a:rPr lang="en-US" altLang="en-US" sz="1600">
                <a:latin typeface="Arial" panose="020B0604020202020204" pitchFamily="34" charset="0"/>
                <a:cs typeface="Arial" panose="020B0604020202020204" pitchFamily="34" charset="0"/>
                <a:sym typeface="+mn-ea"/>
              </a:rPr>
              <a:t>Á</a:t>
            </a:r>
            <a:r>
              <a:rPr lang="en-US" altLang="es-ES" sz="1600">
                <a:latin typeface="Arial" panose="020B0604020202020204" pitchFamily="34" charset="0"/>
                <a:cs typeface="Arial" panose="020B0604020202020204" pitchFamily="34" charset="0"/>
                <a:sym typeface="+mn-ea"/>
              </a:rPr>
              <a:t>S DE ANIVERSARIO.</a:t>
            </a:r>
            <a:endParaRPr lang="es-ES" altLang="en-US" sz="1600">
              <a:latin typeface="Arial" panose="020B0604020202020204" pitchFamily="34" charset="0"/>
              <a:cs typeface="Arial" panose="020B0604020202020204" pitchFamily="34" charset="0"/>
            </a:endParaRPr>
          </a:p>
        </p:txBody>
      </p:sp>
      <p:pic>
        <p:nvPicPr>
          <p:cNvPr id="785169534" name="Imagen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831850" y="1418590"/>
            <a:ext cx="7350125" cy="543560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15425" cy="1446530"/>
          </a:xfrm>
          <a:solidFill>
            <a:schemeClr val="accent2">
              <a:lumMod val="40000"/>
              <a:lumOff val="60000"/>
            </a:schemeClr>
          </a:solidFill>
        </p:spPr>
        <p:txBody>
          <a:bodyPr/>
          <a:p>
            <a:pPr algn="just"/>
            <a:r>
              <a:rPr lang="en-US" altLang="es-ES" sz="1600"/>
              <a:t>MARTES 30 DE JULIO OFICINA Y ATENCI</a:t>
            </a:r>
            <a:r>
              <a:rPr lang="en-US" altLang="en-US" sz="1600"/>
              <a:t>Ó</a:t>
            </a:r>
            <a:r>
              <a:rPr lang="en-US" altLang="es-ES" sz="1600"/>
              <a:t>N CIUDADANA EN EL GAD PARROQUIAL, TAMBIEN PARTICIPE DE UNA  REUNI</a:t>
            </a:r>
            <a:r>
              <a:rPr lang="en-US" altLang="en-US" sz="1600"/>
              <a:t>Ó</a:t>
            </a:r>
            <a:r>
              <a:rPr lang="en-US" altLang="es-ES" sz="1600"/>
              <a:t>N CON T</a:t>
            </a:r>
            <a:r>
              <a:rPr lang="en-US" altLang="en-US" sz="1600"/>
              <a:t>É</a:t>
            </a:r>
            <a:r>
              <a:rPr lang="en-US" altLang="es-ES" sz="1600"/>
              <a:t>CNICOS DEL PDYOT, EXPLICACI</a:t>
            </a:r>
            <a:r>
              <a:rPr lang="en-US" altLang="en-US" sz="1600"/>
              <a:t>Ó</a:t>
            </a:r>
            <a:r>
              <a:rPr lang="en-US" altLang="es-ES" sz="1600"/>
              <a:t>N DE LAS FASES DE ACTUALIZACI</a:t>
            </a:r>
            <a:r>
              <a:rPr lang="en-US" altLang="en-US" sz="1600"/>
              <a:t>Ó</a:t>
            </a:r>
            <a:r>
              <a:rPr lang="en-US" altLang="es-ES" sz="1600"/>
              <a:t>N Y ENTREGA DE AVANCES, EL MISMO DIA EN LA TARDE  PARTICIPE DEL TALLER DE ELABORACI</a:t>
            </a:r>
            <a:r>
              <a:rPr lang="en-US" altLang="en-US" sz="1600"/>
              <a:t>Ó</a:t>
            </a:r>
            <a:r>
              <a:rPr lang="en-US" altLang="es-ES" sz="1600"/>
              <a:t>N DE MANILLAS Y CADENAS CON LOS ADULTOS MAYORES DEL GRUPO DE ATENCI</a:t>
            </a:r>
            <a:r>
              <a:rPr lang="en-US" altLang="en-US" sz="1600"/>
              <a:t>Ó</a:t>
            </a:r>
            <a:r>
              <a:rPr lang="en-US" altLang="es-ES" sz="1600"/>
              <a:t>N PRIORITARIA JUNTO CON LOS PROMOTORES</a:t>
            </a:r>
            <a:endParaRPr lang="en-US" altLang="es-ES" sz="1600"/>
          </a:p>
        </p:txBody>
      </p:sp>
      <p:pic>
        <p:nvPicPr>
          <p:cNvPr id="147" name="Imagen 67"/>
          <p:cNvPicPr>
            <a:picLocks noChangeAspect="1"/>
          </p:cNvPicPr>
          <p:nvPr/>
        </p:nvPicPr>
        <p:blipFill>
          <a:blip r:embed="rId1"/>
          <a:stretch>
            <a:fillRect/>
          </a:stretch>
        </p:blipFill>
        <p:spPr>
          <a:xfrm>
            <a:off x="621665" y="1721485"/>
            <a:ext cx="3511550" cy="5080000"/>
          </a:xfrm>
          <a:prstGeom prst="rect">
            <a:avLst/>
          </a:prstGeom>
          <a:noFill/>
          <a:ln>
            <a:noFill/>
          </a:ln>
        </p:spPr>
      </p:pic>
      <p:pic>
        <p:nvPicPr>
          <p:cNvPr id="148" name="Imagen 68"/>
          <p:cNvPicPr>
            <a:picLocks noChangeAspect="1"/>
          </p:cNvPicPr>
          <p:nvPr/>
        </p:nvPicPr>
        <p:blipFill>
          <a:blip r:embed="rId2"/>
          <a:stretch>
            <a:fillRect/>
          </a:stretch>
        </p:blipFill>
        <p:spPr>
          <a:xfrm>
            <a:off x="4860290" y="1721485"/>
            <a:ext cx="3607435" cy="51562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38920" cy="1143000"/>
          </a:xfrm>
          <a:solidFill>
            <a:schemeClr val="accent2">
              <a:lumMod val="40000"/>
              <a:lumOff val="60000"/>
            </a:schemeClr>
          </a:solidFill>
        </p:spPr>
        <p:txBody>
          <a:bodyPr/>
          <a:p>
            <a:pPr algn="just"/>
            <a:r>
              <a:rPr lang="en-US" altLang="es-ES" sz="1600"/>
              <a:t>MIERCOLES 31 DE JULIO, ENSAYOS PARA PARTICIPAR DEL PREG</a:t>
            </a:r>
            <a:r>
              <a:rPr lang="en-US" altLang="en-US" sz="1600"/>
              <a:t>Ó</a:t>
            </a:r>
            <a:r>
              <a:rPr lang="en-US" altLang="es-ES" sz="1600"/>
              <a:t>N POR LAS FIESTAS DE SANTA ROSA.</a:t>
            </a:r>
            <a:endParaRPr lang="en-US" altLang="es-ES" sz="1600"/>
          </a:p>
        </p:txBody>
      </p:sp>
      <p:pic>
        <p:nvPicPr>
          <p:cNvPr id="149" name="Imagen 69"/>
          <p:cNvPicPr>
            <a:picLocks noChangeAspect="1"/>
          </p:cNvPicPr>
          <p:nvPr/>
        </p:nvPicPr>
        <p:blipFill>
          <a:blip r:embed="rId1"/>
          <a:stretch>
            <a:fillRect/>
          </a:stretch>
        </p:blipFill>
        <p:spPr>
          <a:xfrm>
            <a:off x="1036955" y="1412240"/>
            <a:ext cx="6384925" cy="539369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2065" y="274955"/>
            <a:ext cx="9156065" cy="1143000"/>
          </a:xfrm>
          <a:solidFill>
            <a:schemeClr val="accent2">
              <a:lumMod val="40000"/>
              <a:lumOff val="60000"/>
            </a:schemeClr>
          </a:solidFill>
        </p:spPr>
        <p:txBody>
          <a:bodyPr/>
          <a:p>
            <a:pPr algn="just"/>
            <a:r>
              <a:rPr lang="en-US" altLang="es-ES" sz="1600"/>
              <a:t>LUNES 0</a:t>
            </a:r>
            <a:r>
              <a:rPr lang="es-ES" altLang="en-US" sz="1600"/>
              <a:t>2</a:t>
            </a:r>
            <a:r>
              <a:rPr lang="en-US" altLang="es-ES" sz="1600"/>
              <a:t> DE AGOSTO,REUNI</a:t>
            </a:r>
            <a:r>
              <a:rPr lang="en-US" altLang="en-US" sz="1600"/>
              <a:t>Ó</a:t>
            </a:r>
            <a:r>
              <a:rPr lang="en-US" altLang="es-ES" sz="1600"/>
              <a:t>N EN EL SITIO PEDREGAL, POSESI</a:t>
            </a:r>
            <a:r>
              <a:rPr lang="en-US" altLang="en-US" sz="1600"/>
              <a:t>Ó</a:t>
            </a:r>
            <a:r>
              <a:rPr lang="en-US" altLang="es-ES" sz="1600"/>
              <a:t>N DE LA NUEVA DIRECTIVA.</a:t>
            </a:r>
            <a:endParaRPr lang="en-US" altLang="es-ES" sz="1600"/>
          </a:p>
        </p:txBody>
      </p:sp>
      <p:pic>
        <p:nvPicPr>
          <p:cNvPr id="150" name="Imagen 70"/>
          <p:cNvPicPr>
            <a:picLocks noChangeAspect="1"/>
          </p:cNvPicPr>
          <p:nvPr/>
        </p:nvPicPr>
        <p:blipFill>
          <a:blip r:embed="rId1"/>
          <a:stretch>
            <a:fillRect/>
          </a:stretch>
        </p:blipFill>
        <p:spPr>
          <a:xfrm>
            <a:off x="904875" y="1417955"/>
            <a:ext cx="7328535" cy="53873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0825" cy="1143000"/>
          </a:xfrm>
          <a:solidFill>
            <a:schemeClr val="accent2">
              <a:lumMod val="40000"/>
              <a:lumOff val="60000"/>
            </a:schemeClr>
          </a:solidFill>
        </p:spPr>
        <p:txBody>
          <a:bodyPr/>
          <a:p>
            <a:pPr algn="l"/>
            <a:r>
              <a:rPr lang="en-US" altLang="es-ES" sz="1600"/>
              <a:t>MARTES 16 DE ENERO,EN LA MA</a:t>
            </a:r>
            <a:r>
              <a:rPr lang="en-US" altLang="en-US" sz="1600"/>
              <a:t>Ñ</a:t>
            </a:r>
            <a:r>
              <a:rPr lang="en-US" altLang="es-ES" sz="1600"/>
              <a:t>ANA REALICE ATENCI</a:t>
            </a:r>
            <a:r>
              <a:rPr lang="en-US" altLang="en-US" sz="1600"/>
              <a:t>Ó</a:t>
            </a:r>
            <a:r>
              <a:rPr lang="en-US" altLang="es-ES" sz="1600"/>
              <a:t>N AL P</a:t>
            </a:r>
            <a:r>
              <a:rPr lang="en-US" altLang="en-US" sz="1600"/>
              <a:t>Ú</a:t>
            </a:r>
            <a:r>
              <a:rPr lang="en-US" altLang="es-ES" sz="1600"/>
              <a:t>BLICO EN LA OFICINAS DEL GAD RURAL PARROQUIA LA VICTORIA</a:t>
            </a:r>
            <a:endParaRPr lang="en-US" altLang="es-ES" sz="1600"/>
          </a:p>
        </p:txBody>
      </p:sp>
      <p:pic>
        <p:nvPicPr>
          <p:cNvPr id="7" name="Imagen 4"/>
          <p:cNvPicPr>
            <a:picLocks noChangeAspect="1"/>
          </p:cNvPicPr>
          <p:nvPr/>
        </p:nvPicPr>
        <p:blipFill>
          <a:blip r:embed="rId1"/>
          <a:stretch>
            <a:fillRect/>
          </a:stretch>
        </p:blipFill>
        <p:spPr>
          <a:xfrm>
            <a:off x="969010" y="1412240"/>
            <a:ext cx="7036435" cy="529971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2065" y="274955"/>
            <a:ext cx="9151620" cy="1143000"/>
          </a:xfrm>
          <a:solidFill>
            <a:schemeClr val="accent2">
              <a:lumMod val="40000"/>
              <a:lumOff val="60000"/>
            </a:schemeClr>
          </a:solidFill>
        </p:spPr>
        <p:txBody>
          <a:bodyPr/>
          <a:p>
            <a:pPr algn="just"/>
            <a:r>
              <a:rPr lang="en-US" altLang="es-ES" sz="1600"/>
              <a:t>LUNES 05 DE AGOSTO, REUNI</a:t>
            </a:r>
            <a:r>
              <a:rPr lang="en-US" altLang="en-US" sz="1600"/>
              <a:t>Ó</a:t>
            </a:r>
            <a:r>
              <a:rPr lang="en-US" altLang="es-ES" sz="1600"/>
              <a:t>N CON EL SOCI</a:t>
            </a:r>
            <a:r>
              <a:rPr lang="en-US" altLang="en-US" sz="1600"/>
              <a:t>Ó</a:t>
            </a:r>
            <a:r>
              <a:rPr lang="en-US" altLang="es-ES" sz="1600"/>
              <a:t>LOGO IVAN GORDILLO, AVANCES DE ACTUALIZACI</a:t>
            </a:r>
            <a:r>
              <a:rPr lang="en-US" altLang="en-US" sz="1600"/>
              <a:t>Ó</a:t>
            </a:r>
            <a:r>
              <a:rPr lang="en-US" altLang="es-ES" sz="1600"/>
              <a:t>N DEL PDYOT.</a:t>
            </a:r>
            <a:endParaRPr lang="en-US" altLang="es-ES" sz="1600"/>
          </a:p>
        </p:txBody>
      </p:sp>
      <p:pic>
        <p:nvPicPr>
          <p:cNvPr id="151" name="Imagen 71"/>
          <p:cNvPicPr>
            <a:picLocks noChangeAspect="1"/>
          </p:cNvPicPr>
          <p:nvPr/>
        </p:nvPicPr>
        <p:blipFill>
          <a:blip r:embed="rId1"/>
          <a:stretch>
            <a:fillRect/>
          </a:stretch>
        </p:blipFill>
        <p:spPr>
          <a:xfrm>
            <a:off x="1106170" y="1417955"/>
            <a:ext cx="7101205" cy="541718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05265" cy="1143000"/>
          </a:xfrm>
          <a:solidFill>
            <a:schemeClr val="accent2">
              <a:lumMod val="40000"/>
              <a:lumOff val="60000"/>
            </a:schemeClr>
          </a:solidFill>
        </p:spPr>
        <p:txBody>
          <a:bodyPr/>
          <a:p>
            <a:pPr algn="just"/>
            <a:r>
              <a:rPr lang="en-US" altLang="es-ES" sz="1600"/>
              <a:t>MARTES 06 DE AGOSTO,EN LA MA</a:t>
            </a:r>
            <a:r>
              <a:rPr lang="en-US" altLang="en-US" sz="1600"/>
              <a:t>Ñ</a:t>
            </a:r>
            <a:r>
              <a:rPr lang="en-US" altLang="es-ES" sz="1600"/>
              <a:t>ANA  OFICINA Y ATENCI</a:t>
            </a:r>
            <a:r>
              <a:rPr lang="en-US" altLang="en-US" sz="1600"/>
              <a:t>Ó</a:t>
            </a:r>
            <a:r>
              <a:rPr lang="en-US" altLang="es-ES" sz="1600"/>
              <a:t>N CIUDADANA EN EL GAD PARROQUIAL,ASI TAMBIEN REALICE LA ENTREGA DE OFICIOS CENEL. SOLICITANDO ELSERVICIO EL</a:t>
            </a:r>
            <a:r>
              <a:rPr lang="en-US" altLang="en-US" sz="1600"/>
              <a:t>É</a:t>
            </a:r>
            <a:r>
              <a:rPr lang="en-US" altLang="es-ES" sz="1600"/>
              <a:t>CTRICO INTEGRAL PARA LOS SITIOS DE RIO NEGRO Y SAN JOAQU</a:t>
            </a:r>
            <a:r>
              <a:rPr lang="en-US" altLang="en-US" sz="1600"/>
              <a:t>Í</a:t>
            </a:r>
            <a:r>
              <a:rPr lang="en-US" altLang="es-ES" sz="1600"/>
              <a:t>N., A PETICI</a:t>
            </a:r>
            <a:r>
              <a:rPr lang="en-US" altLang="en-US" sz="1600"/>
              <a:t>Ó</a:t>
            </a:r>
            <a:r>
              <a:rPr lang="en-US" altLang="es-ES" sz="1600"/>
              <a:t>N DE LOS MORADOS.</a:t>
            </a:r>
            <a:endParaRPr lang="en-US" altLang="es-ES" sz="1600"/>
          </a:p>
        </p:txBody>
      </p:sp>
      <p:pic>
        <p:nvPicPr>
          <p:cNvPr id="154" name="Imagen 154" descr="b6d3ca9c-4032-4a1d-8e5c-531a73ff43f2"/>
          <p:cNvPicPr>
            <a:picLocks noChangeAspect="1"/>
          </p:cNvPicPr>
          <p:nvPr/>
        </p:nvPicPr>
        <p:blipFill>
          <a:blip r:embed="rId1"/>
          <a:stretch>
            <a:fillRect/>
          </a:stretch>
        </p:blipFill>
        <p:spPr>
          <a:xfrm>
            <a:off x="492125" y="1417955"/>
            <a:ext cx="3253740" cy="5452745"/>
          </a:xfrm>
          <a:prstGeom prst="rect">
            <a:avLst/>
          </a:prstGeom>
        </p:spPr>
      </p:pic>
      <p:pic>
        <p:nvPicPr>
          <p:cNvPr id="153" name="Imagen 73"/>
          <p:cNvPicPr>
            <a:picLocks noChangeAspect="1"/>
          </p:cNvPicPr>
          <p:nvPr/>
        </p:nvPicPr>
        <p:blipFill>
          <a:blip r:embed="rId2"/>
          <a:stretch>
            <a:fillRect/>
          </a:stretch>
        </p:blipFill>
        <p:spPr>
          <a:xfrm>
            <a:off x="4643755" y="1417955"/>
            <a:ext cx="3599815" cy="537591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just"/>
            <a:r>
              <a:rPr lang="en-US" altLang="es-ES" sz="1600"/>
              <a:t>MIERCOLES 07 DE AGOSTO, ASISTENCIA A LA INAUGURACI</a:t>
            </a:r>
            <a:r>
              <a:rPr lang="en-US" altLang="en-US" sz="1600"/>
              <a:t>Ó</a:t>
            </a:r>
            <a:r>
              <a:rPr lang="en-US" altLang="es-ES" sz="1600"/>
              <a:t>N DE LA CUBIERTA DEL SITIO LA QUEBRADA, CON LA PARTICIPACI</a:t>
            </a:r>
            <a:r>
              <a:rPr lang="en-US" altLang="en-US" sz="1600"/>
              <a:t>Ó</a:t>
            </a:r>
            <a:r>
              <a:rPr lang="en-US" altLang="es-ES" sz="1600"/>
              <a:t>N DEL ALCALDE Y </a:t>
            </a:r>
            <a:br>
              <a:rPr lang="en-US" altLang="es-ES" sz="1600"/>
            </a:br>
            <a:r>
              <a:rPr lang="en-US" altLang="es-ES" sz="1600"/>
              <a:t>COLEGAS VOCALES. OBRA FINANCIADA POR EL GAD MUNICIPAL DE SANTA ROSA.</a:t>
            </a:r>
            <a:endParaRPr lang="en-US" altLang="es-ES" sz="1600"/>
          </a:p>
        </p:txBody>
      </p:sp>
      <p:pic>
        <p:nvPicPr>
          <p:cNvPr id="155" name="Imagen 74"/>
          <p:cNvPicPr>
            <a:picLocks noChangeAspect="1"/>
          </p:cNvPicPr>
          <p:nvPr/>
        </p:nvPicPr>
        <p:blipFill>
          <a:blip r:embed="rId1"/>
          <a:stretch>
            <a:fillRect/>
          </a:stretch>
        </p:blipFill>
        <p:spPr>
          <a:xfrm>
            <a:off x="1017905" y="1412240"/>
            <a:ext cx="6985635" cy="544576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31115" y="274955"/>
            <a:ext cx="9088755" cy="1143000"/>
          </a:xfrm>
          <a:solidFill>
            <a:schemeClr val="accent2">
              <a:lumMod val="40000"/>
              <a:lumOff val="60000"/>
            </a:schemeClr>
          </a:solidFill>
        </p:spPr>
        <p:txBody>
          <a:bodyPr/>
          <a:p>
            <a:pPr algn="just"/>
            <a:r>
              <a:rPr lang="en-US" altLang="es-ES" sz="1600"/>
              <a:t>JUEVES 08 DE AGOSTO, SE REALIZ</a:t>
            </a:r>
            <a:r>
              <a:rPr lang="en-US" altLang="en-US" sz="1600"/>
              <a:t>Ó</a:t>
            </a:r>
            <a:r>
              <a:rPr lang="en-US" altLang="es-ES" sz="1600"/>
              <a:t> LA ENTREGA DE DOS REFLECTORES PARA EL SITIO EL PARA</a:t>
            </a:r>
            <a:r>
              <a:rPr lang="en-US" altLang="en-US" sz="1600"/>
              <a:t>Í</a:t>
            </a:r>
            <a:r>
              <a:rPr lang="en-US" altLang="es-ES" sz="1600"/>
              <a:t>SO QUE SERVIR</a:t>
            </a:r>
            <a:r>
              <a:rPr lang="en-US" altLang="en-US" sz="1600"/>
              <a:t>Á</a:t>
            </a:r>
            <a:r>
              <a:rPr lang="en-US" altLang="es-ES" sz="1600"/>
              <a:t>N PARA EL ALUMBRADO DE LA CANCHA DEL SITIO.</a:t>
            </a:r>
            <a:endParaRPr lang="en-US" altLang="es-ES" sz="1600"/>
          </a:p>
        </p:txBody>
      </p:sp>
      <p:pic>
        <p:nvPicPr>
          <p:cNvPr id="374150629" name="Imagen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965835" y="1412240"/>
            <a:ext cx="6974205" cy="544512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just"/>
            <a:r>
              <a:rPr lang="en-US" altLang="es-ES" sz="1600"/>
              <a:t>LUNES 12 DE AGOSTO, REUNI</a:t>
            </a:r>
            <a:r>
              <a:rPr lang="en-US" altLang="en-US" sz="1600"/>
              <a:t>Ó</a:t>
            </a:r>
            <a:r>
              <a:rPr lang="en-US" altLang="es-ES" sz="1600"/>
              <a:t>N EN EL SITIO CARCHIPULLA. POSESI</a:t>
            </a:r>
            <a:r>
              <a:rPr lang="en-US" altLang="en-US" sz="1600"/>
              <a:t>Ó</a:t>
            </a:r>
            <a:r>
              <a:rPr lang="en-US" altLang="es-ES" sz="1600"/>
              <a:t>N DE NUEVA DIRECTIVA.</a:t>
            </a:r>
            <a:endParaRPr lang="en-US" altLang="es-ES" sz="1600"/>
          </a:p>
        </p:txBody>
      </p:sp>
      <p:pic>
        <p:nvPicPr>
          <p:cNvPr id="156" name="Imagen 75"/>
          <p:cNvPicPr>
            <a:picLocks noChangeAspect="1"/>
          </p:cNvPicPr>
          <p:nvPr/>
        </p:nvPicPr>
        <p:blipFill>
          <a:blip r:embed="rId1"/>
          <a:stretch>
            <a:fillRect/>
          </a:stretch>
        </p:blipFill>
        <p:spPr>
          <a:xfrm>
            <a:off x="1094740" y="1417955"/>
            <a:ext cx="6918960" cy="53975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59875" cy="1143000"/>
          </a:xfrm>
          <a:solidFill>
            <a:schemeClr val="accent2">
              <a:lumMod val="40000"/>
              <a:lumOff val="60000"/>
            </a:schemeClr>
          </a:solidFill>
        </p:spPr>
        <p:txBody>
          <a:bodyPr/>
          <a:p>
            <a:pPr algn="just"/>
            <a:r>
              <a:rPr lang="en-US" altLang="es-ES" sz="1600"/>
              <a:t>MARTES 13 DE AGOSTO ,OFICINA Y ATENCI</a:t>
            </a:r>
            <a:r>
              <a:rPr lang="en-US" altLang="en-US" sz="1600"/>
              <a:t>Ó</a:t>
            </a:r>
            <a:r>
              <a:rPr lang="en-US" altLang="es-ES" sz="1600"/>
              <a:t>N CIUDADANA EN EL GAD PARROQUIAL.</a:t>
            </a:r>
            <a:endParaRPr lang="en-US" altLang="es-ES" sz="1600"/>
          </a:p>
        </p:txBody>
      </p:sp>
      <p:pic>
        <p:nvPicPr>
          <p:cNvPr id="157" name="Imagen 76"/>
          <p:cNvPicPr>
            <a:picLocks noChangeAspect="1"/>
          </p:cNvPicPr>
          <p:nvPr/>
        </p:nvPicPr>
        <p:blipFill>
          <a:blip r:embed="rId1"/>
          <a:stretch>
            <a:fillRect/>
          </a:stretch>
        </p:blipFill>
        <p:spPr>
          <a:xfrm>
            <a:off x="1030605" y="1412240"/>
            <a:ext cx="7105650" cy="544512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090660" cy="1143000"/>
          </a:xfrm>
          <a:solidFill>
            <a:schemeClr val="accent2">
              <a:lumMod val="40000"/>
              <a:lumOff val="60000"/>
            </a:schemeClr>
          </a:solidFill>
        </p:spPr>
        <p:txBody>
          <a:bodyPr/>
          <a:p>
            <a:pPr algn="just"/>
            <a:r>
              <a:rPr lang="en-US" altLang="es-ES" sz="1600"/>
              <a:t>LUNES 19 DE AGOSTO, REUNI</a:t>
            </a:r>
            <a:r>
              <a:rPr lang="en-US" altLang="en-US" sz="1600"/>
              <a:t>Ó</a:t>
            </a:r>
            <a:r>
              <a:rPr lang="en-US" altLang="es-ES" sz="1600"/>
              <a:t>N CON EL SOCI</a:t>
            </a:r>
            <a:r>
              <a:rPr lang="en-US" altLang="en-US" sz="1600"/>
              <a:t>Ó</a:t>
            </a:r>
            <a:r>
              <a:rPr lang="en-US" altLang="es-ES" sz="1600"/>
              <a:t>LOGO IVAN GORDILLO, RESPECTO A LAS COMISIONES DE LOS VOCALES EN CORRESPONDENCIA CON LOS CINCO SISTEMAS DEL PDYOT.</a:t>
            </a:r>
            <a:endParaRPr lang="en-US" altLang="es-ES" sz="1600"/>
          </a:p>
        </p:txBody>
      </p:sp>
      <p:pic>
        <p:nvPicPr>
          <p:cNvPr id="159" name="Imagen 78"/>
          <p:cNvPicPr>
            <a:picLocks noChangeAspect="1"/>
          </p:cNvPicPr>
          <p:nvPr/>
        </p:nvPicPr>
        <p:blipFill>
          <a:blip r:embed="rId1"/>
          <a:stretch>
            <a:fillRect/>
          </a:stretch>
        </p:blipFill>
        <p:spPr>
          <a:xfrm>
            <a:off x="915670" y="1412240"/>
            <a:ext cx="7059930" cy="544957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905" y="274955"/>
            <a:ext cx="9133205" cy="1143000"/>
          </a:xfrm>
          <a:solidFill>
            <a:schemeClr val="accent2">
              <a:lumMod val="40000"/>
              <a:lumOff val="60000"/>
            </a:schemeClr>
          </a:solidFill>
        </p:spPr>
        <p:txBody>
          <a:bodyPr/>
          <a:p>
            <a:pPr algn="just"/>
            <a:r>
              <a:rPr lang="en-US" altLang="es-ES" sz="1600"/>
              <a:t>LUNES 19 D</a:t>
            </a:r>
            <a:r>
              <a:rPr lang="es-ES" altLang="en-US" sz="1600"/>
              <a:t>E</a:t>
            </a:r>
            <a:r>
              <a:rPr lang="en-US" altLang="es-ES" sz="1600"/>
              <a:t> AGOSTO PARTICIPE DE LA CLAUSURA DEL PROYECTO DE MANUALIDADES CON LOS NI</a:t>
            </a:r>
            <a:r>
              <a:rPr lang="en-US" altLang="en-US" sz="1600"/>
              <a:t>Ñ</a:t>
            </a:r>
            <a:r>
              <a:rPr lang="en-US" altLang="es-ES" sz="1600"/>
              <a:t>OS DE LA PARROQUIA LA VICTORIA EJECUTADO POR MI COMISI</a:t>
            </a:r>
            <a:r>
              <a:rPr lang="en-US" altLang="en-US" sz="1600"/>
              <a:t>Ó</a:t>
            </a:r>
            <a:r>
              <a:rPr lang="en-US" altLang="es-ES" sz="1600"/>
              <a:t>N DE PRODUCTIVIDAD.</a:t>
            </a:r>
            <a:endParaRPr lang="en-US" altLang="es-ES" sz="1600"/>
          </a:p>
        </p:txBody>
      </p:sp>
      <p:pic>
        <p:nvPicPr>
          <p:cNvPr id="1693556377" name="Imagen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393700" y="1417955"/>
            <a:ext cx="3526790" cy="5387340"/>
          </a:xfrm>
          <a:prstGeom prst="rect">
            <a:avLst/>
          </a:prstGeom>
          <a:noFill/>
        </p:spPr>
      </p:pic>
      <p:pic>
        <p:nvPicPr>
          <p:cNvPr id="423387397"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716145" y="1412240"/>
            <a:ext cx="3514090" cy="5446395"/>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just"/>
            <a:r>
              <a:rPr lang="en-US" altLang="es-ES" sz="1600"/>
              <a:t>MARTES 20 DE AGOSTO, OFICINA Y ATENCI</a:t>
            </a:r>
            <a:r>
              <a:rPr lang="en-US" altLang="en-US" sz="1600"/>
              <a:t>Ó</a:t>
            </a:r>
            <a:r>
              <a:rPr lang="en-US" altLang="es-ES" sz="1600"/>
              <a:t>N CIUDADANA EN EL GAD PARROQUIA Y GESTI</a:t>
            </a:r>
            <a:r>
              <a:rPr lang="en-US" altLang="en-US" sz="1600"/>
              <a:t>Ó</a:t>
            </a:r>
            <a:r>
              <a:rPr lang="en-US" altLang="es-ES" sz="1600"/>
              <a:t>N ENTREGA DE OFICIOS.</a:t>
            </a:r>
            <a:endParaRPr lang="en-US" altLang="es-ES" sz="1600"/>
          </a:p>
        </p:txBody>
      </p:sp>
      <p:pic>
        <p:nvPicPr>
          <p:cNvPr id="160" name="Imagen 79"/>
          <p:cNvPicPr>
            <a:picLocks noChangeAspect="1"/>
          </p:cNvPicPr>
          <p:nvPr/>
        </p:nvPicPr>
        <p:blipFill>
          <a:blip r:embed="rId1"/>
          <a:stretch>
            <a:fillRect/>
          </a:stretch>
        </p:blipFill>
        <p:spPr>
          <a:xfrm>
            <a:off x="1039495" y="1412240"/>
            <a:ext cx="7028815" cy="543877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44000" cy="1143000"/>
          </a:xfrm>
          <a:solidFill>
            <a:schemeClr val="accent2">
              <a:lumMod val="40000"/>
              <a:lumOff val="60000"/>
            </a:schemeClr>
          </a:solidFill>
        </p:spPr>
        <p:txBody>
          <a:bodyPr/>
          <a:p>
            <a:pPr algn="just"/>
            <a:r>
              <a:rPr lang="en-US" altLang="es-ES" sz="1600"/>
              <a:t>JUEVES 22 DE AGOSTO, REUNI</a:t>
            </a:r>
            <a:r>
              <a:rPr lang="en-US" altLang="en-US" sz="1600"/>
              <a:t>Ó</a:t>
            </a:r>
            <a:r>
              <a:rPr lang="en-US" altLang="es-ES" sz="1600"/>
              <a:t>N CON EL NUEVO TENIENTE POL</a:t>
            </a:r>
            <a:r>
              <a:rPr lang="en-US" altLang="en-US" sz="1600"/>
              <a:t>Í</a:t>
            </a:r>
            <a:r>
              <a:rPr lang="en-US" altLang="es-ES" sz="1600"/>
              <a:t>TICO, ROBERTO VILELA, PARA EFECTOS DE COORDINAR LAS FUNCIONES DE LA </a:t>
            </a:r>
            <a:br>
              <a:rPr lang="en-US" altLang="es-ES" sz="1600"/>
            </a:br>
            <a:r>
              <a:rPr lang="en-US" altLang="es-ES" sz="1600"/>
              <a:t>TENENCIA POL</a:t>
            </a:r>
            <a:r>
              <a:rPr lang="en-US" altLang="en-US" sz="1600"/>
              <a:t>Í</a:t>
            </a:r>
            <a:r>
              <a:rPr lang="en-US" altLang="es-ES" sz="1600"/>
              <a:t>TICA.</a:t>
            </a:r>
            <a:endParaRPr lang="en-US" altLang="es-ES" sz="1600"/>
          </a:p>
        </p:txBody>
      </p:sp>
      <p:pic>
        <p:nvPicPr>
          <p:cNvPr id="161" name="Imagen 80"/>
          <p:cNvPicPr>
            <a:picLocks noChangeAspect="1"/>
          </p:cNvPicPr>
          <p:nvPr/>
        </p:nvPicPr>
        <p:blipFill>
          <a:blip r:embed="rId1"/>
          <a:stretch>
            <a:fillRect/>
          </a:stretch>
        </p:blipFill>
        <p:spPr>
          <a:xfrm>
            <a:off x="1101090" y="1417955"/>
            <a:ext cx="6919595" cy="538353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4445" y="274955"/>
            <a:ext cx="9139555" cy="1143000"/>
          </a:xfrm>
          <a:solidFill>
            <a:schemeClr val="accent2">
              <a:lumMod val="40000"/>
              <a:lumOff val="60000"/>
            </a:schemeClr>
          </a:solidFill>
        </p:spPr>
        <p:txBody>
          <a:bodyPr/>
          <a:p>
            <a:pPr algn="just"/>
            <a:r>
              <a:rPr lang="en-US" altLang="es-ES" sz="1600"/>
              <a:t>MARTES 16 DE DE ENERO, EN LA TARDE,COLABORE CON LOS PROMOTORES Y COORDINADOR DE LOS PROYECTOS SOCIALES PARA REALIZAR UN CENSO A LOS ADULTOS MAYORES Y AS</a:t>
            </a:r>
            <a:r>
              <a:rPr lang="en-US" altLang="en-US" sz="1600"/>
              <a:t>Í</a:t>
            </a:r>
            <a:r>
              <a:rPr lang="en-US" altLang="es-ES" sz="1600"/>
              <a:t> PUEDAN PARTICIPAR DE ATENCI</a:t>
            </a:r>
            <a:r>
              <a:rPr lang="en-US" altLang="en-US" sz="1600"/>
              <a:t>Ó</a:t>
            </a:r>
            <a:r>
              <a:rPr lang="en-US" altLang="es-ES" sz="1600"/>
              <a:t>N AL PROYECTO ADULTOS MAYORES SITIO RIO NEGRO.</a:t>
            </a:r>
            <a:endParaRPr lang="en-US" altLang="es-ES" sz="1600"/>
          </a:p>
        </p:txBody>
      </p:sp>
      <p:pic>
        <p:nvPicPr>
          <p:cNvPr id="8" name="Imagen 5"/>
          <p:cNvPicPr>
            <a:picLocks noChangeAspect="1"/>
          </p:cNvPicPr>
          <p:nvPr/>
        </p:nvPicPr>
        <p:blipFill>
          <a:blip r:embed="rId1"/>
          <a:stretch>
            <a:fillRect/>
          </a:stretch>
        </p:blipFill>
        <p:spPr>
          <a:xfrm>
            <a:off x="446405" y="1417955"/>
            <a:ext cx="3688080" cy="5444490"/>
          </a:xfrm>
          <a:prstGeom prst="rect">
            <a:avLst/>
          </a:prstGeom>
          <a:noFill/>
          <a:ln>
            <a:noFill/>
          </a:ln>
        </p:spPr>
      </p:pic>
      <p:pic>
        <p:nvPicPr>
          <p:cNvPr id="10" name="Imagen 7"/>
          <p:cNvPicPr>
            <a:picLocks noChangeAspect="1"/>
          </p:cNvPicPr>
          <p:nvPr/>
        </p:nvPicPr>
        <p:blipFill>
          <a:blip r:embed="rId2"/>
          <a:stretch>
            <a:fillRect/>
          </a:stretch>
        </p:blipFill>
        <p:spPr>
          <a:xfrm>
            <a:off x="4784725" y="1412240"/>
            <a:ext cx="3945255" cy="544957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23495" y="274955"/>
            <a:ext cx="9159240" cy="1514475"/>
          </a:xfrm>
          <a:solidFill>
            <a:schemeClr val="accent2">
              <a:lumMod val="40000"/>
              <a:lumOff val="60000"/>
            </a:schemeClr>
          </a:solidFill>
        </p:spPr>
        <p:txBody>
          <a:bodyPr/>
          <a:p>
            <a:pPr algn="just"/>
            <a:r>
              <a:rPr lang="en-US" altLang="es-ES" sz="1600"/>
              <a:t>VIERNES 23 DE AGOSTO, GESTIONES: OFICIOS SOLICITUD DE NOMINA DE NI</a:t>
            </a:r>
            <a:r>
              <a:rPr lang="en-US" altLang="en-US" sz="1600"/>
              <a:t>Ñ</a:t>
            </a:r>
            <a:r>
              <a:rPr lang="en-US" altLang="es-ES" sz="1600"/>
              <a:t>OS Y NI</a:t>
            </a:r>
            <a:r>
              <a:rPr lang="en-US" altLang="en-US" sz="1600"/>
              <a:t>Ñ</a:t>
            </a:r>
            <a:r>
              <a:rPr lang="en-US" altLang="es-ES" sz="1600"/>
              <a:t>AS DE LOS CENTROS EDUCATIVOS DE LA PARROQUIA LA VICTORIA. IMPULSAR PROYECTO SEMBRANDO FUTURO SOLICITUD AL MINISTERIO DE AMBIENTE AGUA Y TRANSICI</a:t>
            </a:r>
            <a:r>
              <a:rPr lang="en-US" altLang="en-US" sz="1600"/>
              <a:t>Ó</a:t>
            </a:r>
            <a:r>
              <a:rPr lang="en-US" altLang="es-ES" sz="1600"/>
              <a:t>N ECOL</a:t>
            </a:r>
            <a:r>
              <a:rPr lang="en-US" altLang="en-US" sz="1600"/>
              <a:t>Ó</a:t>
            </a:r>
            <a:r>
              <a:rPr lang="en-US" altLang="es-ES" sz="1600"/>
              <a:t>GICA - MAATE LA INSPECCI</a:t>
            </a:r>
            <a:r>
              <a:rPr lang="en-US" altLang="en-US" sz="1600"/>
              <a:t>Ó</a:t>
            </a:r>
            <a:r>
              <a:rPr lang="en-US" altLang="es-ES" sz="1600"/>
              <a:t>N DEL BOTADERO DE BASURA A CIELO ABIERTO. JUNTO AL PUENTE DEL RIO BUENAVISTA DE INGRESO A RIO NEGRO GESTIONES IMPULSADAS CON EL MISMO PROP</a:t>
            </a:r>
            <a:r>
              <a:rPr lang="en-US" altLang="en-US" sz="1600"/>
              <a:t>Ó</a:t>
            </a:r>
            <a:r>
              <a:rPr lang="en-US" altLang="es-ES" sz="1600"/>
              <a:t>SITO A LA PREFECTURA</a:t>
            </a:r>
            <a:endParaRPr lang="en-US" altLang="es-ES" sz="1600"/>
          </a:p>
        </p:txBody>
      </p:sp>
      <p:pic>
        <p:nvPicPr>
          <p:cNvPr id="162" name="Imagen 81"/>
          <p:cNvPicPr>
            <a:picLocks noChangeAspect="1"/>
          </p:cNvPicPr>
          <p:nvPr/>
        </p:nvPicPr>
        <p:blipFill>
          <a:blip r:embed="rId1"/>
          <a:stretch>
            <a:fillRect/>
          </a:stretch>
        </p:blipFill>
        <p:spPr>
          <a:xfrm>
            <a:off x="683895" y="1789430"/>
            <a:ext cx="2882900" cy="5068570"/>
          </a:xfrm>
          <a:prstGeom prst="rect">
            <a:avLst/>
          </a:prstGeom>
          <a:noFill/>
          <a:ln>
            <a:noFill/>
          </a:ln>
        </p:spPr>
      </p:pic>
      <p:pic>
        <p:nvPicPr>
          <p:cNvPr id="163" name="Imagen 82"/>
          <p:cNvPicPr>
            <a:picLocks noChangeAspect="1"/>
          </p:cNvPicPr>
          <p:nvPr/>
        </p:nvPicPr>
        <p:blipFill>
          <a:blip r:embed="rId2"/>
          <a:stretch>
            <a:fillRect/>
          </a:stretch>
        </p:blipFill>
        <p:spPr>
          <a:xfrm>
            <a:off x="3851910" y="1844675"/>
            <a:ext cx="2417445" cy="4982210"/>
          </a:xfrm>
          <a:prstGeom prst="rect">
            <a:avLst/>
          </a:prstGeom>
          <a:noFill/>
          <a:ln>
            <a:noFill/>
          </a:ln>
        </p:spPr>
      </p:pic>
      <p:pic>
        <p:nvPicPr>
          <p:cNvPr id="164" name="Imagen 83"/>
          <p:cNvPicPr>
            <a:picLocks noChangeAspect="1"/>
          </p:cNvPicPr>
          <p:nvPr/>
        </p:nvPicPr>
        <p:blipFill>
          <a:blip r:embed="rId3"/>
          <a:stretch>
            <a:fillRect/>
          </a:stretch>
        </p:blipFill>
        <p:spPr>
          <a:xfrm>
            <a:off x="6554470" y="1789430"/>
            <a:ext cx="2200275" cy="505396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2065" y="274955"/>
            <a:ext cx="9156065" cy="1143000"/>
          </a:xfrm>
          <a:solidFill>
            <a:schemeClr val="accent2">
              <a:lumMod val="40000"/>
              <a:lumOff val="60000"/>
            </a:schemeClr>
          </a:solidFill>
        </p:spPr>
        <p:txBody>
          <a:bodyPr/>
          <a:p>
            <a:pPr algn="just"/>
            <a:r>
              <a:rPr lang="en-US" altLang="es-ES" sz="1600"/>
              <a:t>MARTES 03 DE SEPTIEMBRE,OFICINA Y ATENCI</a:t>
            </a:r>
            <a:r>
              <a:rPr lang="en-US" altLang="en-US" sz="1600"/>
              <a:t>Ó</a:t>
            </a:r>
            <a:r>
              <a:rPr lang="en-US" altLang="es-ES" sz="1600"/>
              <a:t>N CIUDADANA EN EL GAD </a:t>
            </a:r>
            <a:br>
              <a:rPr lang="en-US" altLang="es-ES" sz="1600"/>
            </a:br>
            <a:r>
              <a:rPr lang="en-US" altLang="es-ES" sz="1600"/>
              <a:t>PARROQUIA.</a:t>
            </a:r>
            <a:endParaRPr lang="en-US" altLang="es-ES" sz="1600"/>
          </a:p>
        </p:txBody>
      </p:sp>
      <p:pic>
        <p:nvPicPr>
          <p:cNvPr id="166" name="Imagen 85"/>
          <p:cNvPicPr>
            <a:picLocks noChangeAspect="1"/>
          </p:cNvPicPr>
          <p:nvPr/>
        </p:nvPicPr>
        <p:blipFill>
          <a:blip r:embed="rId1"/>
          <a:stretch>
            <a:fillRect/>
          </a:stretch>
        </p:blipFill>
        <p:spPr>
          <a:xfrm>
            <a:off x="1018540" y="1417955"/>
            <a:ext cx="7072630" cy="542099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just"/>
            <a:r>
              <a:rPr lang="en-US" altLang="es-ES" sz="1600"/>
              <a:t>MIERCOLES 04 DE SEPTIEMBRE, SEGUIMIENTO AL PROMOTOR WILSON M</a:t>
            </a:r>
            <a:r>
              <a:rPr lang="en-US" altLang="en-US" sz="1600"/>
              <a:t>É</a:t>
            </a:r>
            <a:r>
              <a:rPr lang="en-US" altLang="es-ES" sz="1600"/>
              <a:t>NDEZ, ENCARGADO DE LOS GRUPOS PRIORITARIOS.</a:t>
            </a:r>
            <a:endParaRPr lang="en-US" altLang="es-ES" sz="1600"/>
          </a:p>
        </p:txBody>
      </p:sp>
      <p:pic>
        <p:nvPicPr>
          <p:cNvPr id="167" name="Imagen 86"/>
          <p:cNvPicPr>
            <a:picLocks noChangeAspect="1"/>
          </p:cNvPicPr>
          <p:nvPr/>
        </p:nvPicPr>
        <p:blipFill>
          <a:blip r:embed="rId1"/>
          <a:stretch>
            <a:fillRect/>
          </a:stretch>
        </p:blipFill>
        <p:spPr>
          <a:xfrm>
            <a:off x="895350" y="1417955"/>
            <a:ext cx="7368540" cy="543052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20955" y="274955"/>
            <a:ext cx="9083675" cy="1273175"/>
          </a:xfrm>
          <a:solidFill>
            <a:schemeClr val="accent2">
              <a:lumMod val="40000"/>
              <a:lumOff val="60000"/>
            </a:schemeClr>
          </a:solidFill>
        </p:spPr>
        <p:txBody>
          <a:bodyPr/>
          <a:p>
            <a:pPr algn="just"/>
            <a:br>
              <a:rPr lang="en-US" altLang="es-ES" sz="1600"/>
            </a:br>
            <a:r>
              <a:rPr lang="en-US" altLang="es-ES" sz="1600"/>
              <a:t>MARTES 10 DE SEPTIEMBRE, OFICINA Y ATENCI</a:t>
            </a:r>
            <a:r>
              <a:rPr lang="en-US" altLang="en-US" sz="1600"/>
              <a:t>Ó</a:t>
            </a:r>
            <a:r>
              <a:rPr lang="en-US" altLang="es-ES" sz="1600"/>
              <a:t>N CIUDADANA EN EL GAD PARROQUIA.GESTI</a:t>
            </a:r>
            <a:r>
              <a:rPr lang="en-US" altLang="en-US" sz="1600"/>
              <a:t>Ó</a:t>
            </a:r>
            <a:r>
              <a:rPr lang="en-US" altLang="es-ES" sz="1600"/>
              <a:t>N: LA ONG INTERNACIONAL: CULTURA Y NATURALEZA, LA PROTECCI</a:t>
            </a:r>
            <a:r>
              <a:rPr lang="en-US" altLang="en-US" sz="1600"/>
              <a:t>Ó</a:t>
            </a:r>
            <a:r>
              <a:rPr lang="en-US" altLang="es-ES" sz="1600"/>
              <a:t>N VERTIENTES DE AGUA DE LA PARROQUIA, DENTRO DE LAS </a:t>
            </a:r>
            <a:r>
              <a:rPr lang="en-US" altLang="en-US" sz="1600"/>
              <a:t>Á</a:t>
            </a:r>
            <a:r>
              <a:rPr lang="en-US" altLang="es-ES" sz="1600"/>
              <a:t>REAS DE CONSERVACI</a:t>
            </a:r>
            <a:r>
              <a:rPr lang="en-US" altLang="en-US" sz="1600"/>
              <a:t>Ó</a:t>
            </a:r>
            <a:r>
              <a:rPr lang="en-US" altLang="es-ES" sz="1600"/>
              <a:t>N MUNICIPAL DE USO SOSTENIBLE - ACMUS</a:t>
            </a:r>
            <a:endParaRPr lang="en-US" altLang="es-ES" sz="1600"/>
          </a:p>
        </p:txBody>
      </p:sp>
      <p:pic>
        <p:nvPicPr>
          <p:cNvPr id="168" name="Imagen 87"/>
          <p:cNvPicPr>
            <a:picLocks noChangeAspect="1"/>
          </p:cNvPicPr>
          <p:nvPr/>
        </p:nvPicPr>
        <p:blipFill>
          <a:blip r:embed="rId1"/>
          <a:stretch>
            <a:fillRect/>
          </a:stretch>
        </p:blipFill>
        <p:spPr>
          <a:xfrm>
            <a:off x="2940050" y="1556385"/>
            <a:ext cx="3216275" cy="2682875"/>
          </a:xfrm>
          <a:prstGeom prst="rect">
            <a:avLst/>
          </a:prstGeom>
          <a:noFill/>
          <a:ln>
            <a:noFill/>
          </a:ln>
        </p:spPr>
      </p:pic>
      <p:pic>
        <p:nvPicPr>
          <p:cNvPr id="169" name="Imagen 88"/>
          <p:cNvPicPr>
            <a:picLocks noChangeAspect="1"/>
          </p:cNvPicPr>
          <p:nvPr/>
        </p:nvPicPr>
        <p:blipFill>
          <a:blip r:embed="rId2"/>
          <a:stretch>
            <a:fillRect/>
          </a:stretch>
        </p:blipFill>
        <p:spPr>
          <a:xfrm>
            <a:off x="683260" y="3500755"/>
            <a:ext cx="2256155" cy="3343275"/>
          </a:xfrm>
          <a:prstGeom prst="rect">
            <a:avLst/>
          </a:prstGeom>
          <a:noFill/>
          <a:ln>
            <a:noFill/>
          </a:ln>
        </p:spPr>
      </p:pic>
      <p:pic>
        <p:nvPicPr>
          <p:cNvPr id="170" name="Imagen 89"/>
          <p:cNvPicPr>
            <a:picLocks noChangeAspect="1"/>
          </p:cNvPicPr>
          <p:nvPr/>
        </p:nvPicPr>
        <p:blipFill>
          <a:blip r:embed="rId3"/>
          <a:stretch>
            <a:fillRect/>
          </a:stretch>
        </p:blipFill>
        <p:spPr>
          <a:xfrm>
            <a:off x="6156325" y="3500120"/>
            <a:ext cx="2386965" cy="335788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41275" y="274955"/>
            <a:ext cx="9185910" cy="1143000"/>
          </a:xfrm>
          <a:solidFill>
            <a:schemeClr val="accent2">
              <a:lumMod val="40000"/>
              <a:lumOff val="60000"/>
            </a:schemeClr>
          </a:solidFill>
        </p:spPr>
        <p:txBody>
          <a:bodyPr/>
          <a:p>
            <a:pPr algn="just"/>
            <a:r>
              <a:rPr lang="en-US" altLang="es-ES" sz="1600"/>
              <a:t>MARTES 17 DE SEPTIEMBRE, OFICINA Y ATENCI</a:t>
            </a:r>
            <a:r>
              <a:rPr lang="en-US" altLang="en-US" sz="1600"/>
              <a:t>Ó</a:t>
            </a:r>
            <a:r>
              <a:rPr lang="en-US" altLang="es-ES" sz="1600"/>
              <a:t>N CIUDADANA EN EL GAD </a:t>
            </a:r>
            <a:br>
              <a:rPr lang="en-US" altLang="es-ES" sz="1600"/>
            </a:br>
            <a:r>
              <a:rPr lang="en-US" altLang="es-ES" sz="1600"/>
              <a:t>PARROQUIA.</a:t>
            </a:r>
            <a:endParaRPr lang="en-US" altLang="es-ES" sz="1600"/>
          </a:p>
        </p:txBody>
      </p:sp>
      <p:pic>
        <p:nvPicPr>
          <p:cNvPr id="174" name="Imagen 174" descr="74762a55-76fd-4f4f-927b-3233ba68891d"/>
          <p:cNvPicPr>
            <a:picLocks noChangeAspect="1"/>
          </p:cNvPicPr>
          <p:nvPr/>
        </p:nvPicPr>
        <p:blipFill>
          <a:blip r:embed="rId1"/>
          <a:stretch>
            <a:fillRect/>
          </a:stretch>
        </p:blipFill>
        <p:spPr>
          <a:xfrm>
            <a:off x="1245235" y="1412240"/>
            <a:ext cx="6682105" cy="542798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23495" y="274955"/>
            <a:ext cx="9173210" cy="1143000"/>
          </a:xfrm>
          <a:solidFill>
            <a:schemeClr val="accent2">
              <a:lumMod val="40000"/>
              <a:lumOff val="60000"/>
            </a:schemeClr>
          </a:solidFill>
        </p:spPr>
        <p:txBody>
          <a:bodyPr/>
          <a:p>
            <a:pPr algn="just"/>
            <a:r>
              <a:rPr lang="en-US" altLang="es-ES" sz="1600"/>
              <a:t>MARTES 24 DE SEPTIEMBRE,OFICINA Y ATENCI</a:t>
            </a:r>
            <a:r>
              <a:rPr lang="en-US" altLang="en-US" sz="1600"/>
              <a:t>Ó</a:t>
            </a:r>
            <a:r>
              <a:rPr lang="en-US" altLang="es-ES" sz="1600"/>
              <a:t>N CIUDADANA EN EL GAD PARROQUIA.</a:t>
            </a:r>
            <a:endParaRPr lang="en-US" altLang="es-ES" sz="1600"/>
          </a:p>
        </p:txBody>
      </p:sp>
      <p:pic>
        <p:nvPicPr>
          <p:cNvPr id="214" name="Imagen 3"/>
          <p:cNvPicPr>
            <a:picLocks noChangeAspect="1"/>
          </p:cNvPicPr>
          <p:nvPr/>
        </p:nvPicPr>
        <p:blipFill>
          <a:blip r:embed="rId1"/>
          <a:stretch>
            <a:fillRect/>
          </a:stretch>
        </p:blipFill>
        <p:spPr>
          <a:xfrm>
            <a:off x="1621155" y="1417955"/>
            <a:ext cx="5842000" cy="545465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1430" y="274955"/>
            <a:ext cx="9132570" cy="1143000"/>
          </a:xfrm>
          <a:solidFill>
            <a:schemeClr val="accent2">
              <a:lumMod val="40000"/>
              <a:lumOff val="60000"/>
            </a:schemeClr>
          </a:solidFill>
        </p:spPr>
        <p:txBody>
          <a:bodyPr/>
          <a:p>
            <a:pPr algn="just"/>
            <a:r>
              <a:rPr lang="en-US" altLang="es-ES" sz="1600"/>
              <a:t>MI</a:t>
            </a:r>
            <a:r>
              <a:rPr lang="en-US" altLang="en-US" sz="1600"/>
              <a:t>É</a:t>
            </a:r>
            <a:r>
              <a:rPr lang="en-US" altLang="es-ES" sz="1600"/>
              <a:t>RCOLES 25 DE SEPTIEMBRE PART</a:t>
            </a:r>
            <a:r>
              <a:rPr lang="en-US" altLang="en-US" sz="1600"/>
              <a:t>Í</a:t>
            </a:r>
            <a:r>
              <a:rPr lang="en-US" altLang="es-ES" sz="1600"/>
              <a:t>CIPE DEL TALLER DE MANUALIDADES CON LOS ADULTOS MAYORES QUE SON PARTE DEL PROYECTO DEL GAD EN EL SITIO RIO NEGRO.</a:t>
            </a:r>
            <a:endParaRPr lang="en-US" altLang="es-ES" sz="1600"/>
          </a:p>
        </p:txBody>
      </p:sp>
      <p:pic>
        <p:nvPicPr>
          <p:cNvPr id="313838112" name="Imagen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521970" y="1417955"/>
            <a:ext cx="3441065" cy="5442585"/>
          </a:xfrm>
          <a:prstGeom prst="rect">
            <a:avLst/>
          </a:prstGeom>
          <a:noFill/>
        </p:spPr>
      </p:pic>
      <p:pic>
        <p:nvPicPr>
          <p:cNvPr id="1874668268"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972685" y="1417955"/>
            <a:ext cx="3460750" cy="5370195"/>
          </a:xfrm>
          <a:prstGeom prst="rect">
            <a:avLst/>
          </a:prstGeom>
          <a:noFill/>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just"/>
            <a:r>
              <a:rPr lang="en-US" altLang="es-ES" sz="1600"/>
              <a:t>MARTES 01 DE OCTUBRE,  OFICINA Y ATENCI</a:t>
            </a:r>
            <a:r>
              <a:rPr lang="en-US" altLang="en-US" sz="1600"/>
              <a:t>Ó</a:t>
            </a:r>
            <a:r>
              <a:rPr lang="en-US" altLang="es-ES" sz="1600"/>
              <a:t>N CIUDADANA EN EL GAD PARROQUIA.</a:t>
            </a:r>
            <a:endParaRPr lang="en-US" altLang="es-ES" sz="1600"/>
          </a:p>
        </p:txBody>
      </p:sp>
      <p:pic>
        <p:nvPicPr>
          <p:cNvPr id="176" name="Imagen 93"/>
          <p:cNvPicPr>
            <a:picLocks noChangeAspect="1"/>
          </p:cNvPicPr>
          <p:nvPr/>
        </p:nvPicPr>
        <p:blipFill>
          <a:blip r:embed="rId1"/>
          <a:stretch>
            <a:fillRect/>
          </a:stretch>
        </p:blipFill>
        <p:spPr>
          <a:xfrm>
            <a:off x="979170" y="1417955"/>
            <a:ext cx="7048500" cy="545973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30030" cy="1143000"/>
          </a:xfrm>
          <a:solidFill>
            <a:schemeClr val="accent2">
              <a:lumMod val="40000"/>
              <a:lumOff val="60000"/>
            </a:schemeClr>
          </a:solidFill>
        </p:spPr>
        <p:txBody>
          <a:bodyPr/>
          <a:p>
            <a:pPr algn="just"/>
            <a:r>
              <a:rPr lang="en-US" altLang="es-ES" sz="1600"/>
              <a:t>MARTES 01 DE OCTUBRE PARTICIPE DEL DESFILE E INTEGRACI</a:t>
            </a:r>
            <a:r>
              <a:rPr lang="en-US" altLang="en-US" sz="1600"/>
              <a:t>Ó</a:t>
            </a:r>
            <a:r>
              <a:rPr lang="en-US" altLang="es-ES" sz="1600"/>
              <a:t>N CON LOS ADULTOS MAYORES QUE SON PARTE DEL PROYECTO EN LA CABECERA PARROQUIAL POR CELEBRAR EL D</a:t>
            </a:r>
            <a:r>
              <a:rPr lang="en-US" altLang="en-US" sz="1600"/>
              <a:t>Í</a:t>
            </a:r>
            <a:r>
              <a:rPr lang="en-US" altLang="es-ES" sz="1600"/>
              <a:t>A DEL ADULTO MAYOR.</a:t>
            </a:r>
            <a:endParaRPr lang="en-US" altLang="es-ES" sz="1600"/>
          </a:p>
        </p:txBody>
      </p:sp>
      <p:pic>
        <p:nvPicPr>
          <p:cNvPr id="190114297" name="Imagen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480695" y="1412240"/>
            <a:ext cx="3342640" cy="5426075"/>
          </a:xfrm>
          <a:prstGeom prst="rect">
            <a:avLst/>
          </a:prstGeom>
          <a:noFill/>
        </p:spPr>
      </p:pic>
      <p:pic>
        <p:nvPicPr>
          <p:cNvPr id="1559965992" name="Imag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004435" y="1417955"/>
            <a:ext cx="3653790" cy="5439410"/>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40640" y="274955"/>
            <a:ext cx="9117330" cy="1143000"/>
          </a:xfrm>
          <a:solidFill>
            <a:schemeClr val="accent2">
              <a:lumMod val="40000"/>
              <a:lumOff val="60000"/>
            </a:schemeClr>
          </a:solidFill>
        </p:spPr>
        <p:txBody>
          <a:bodyPr/>
          <a:p>
            <a:pPr algn="just"/>
            <a:r>
              <a:rPr lang="en-US" altLang="es-ES" sz="1600"/>
              <a:t>MI</a:t>
            </a:r>
            <a:r>
              <a:rPr lang="en-US" altLang="en-US" sz="1600"/>
              <a:t>É</a:t>
            </a:r>
            <a:r>
              <a:rPr lang="en-US" altLang="es-ES" sz="1600"/>
              <a:t>RCOLES 02 DE OCTUBRE PARTICIPE DEL DESFILE E INTEGRACI</a:t>
            </a:r>
            <a:r>
              <a:rPr lang="en-US" altLang="en-US" sz="1600"/>
              <a:t>Ó</a:t>
            </a:r>
            <a:r>
              <a:rPr lang="en-US" altLang="es-ES" sz="1600"/>
              <a:t>N CON LOS ADULTOS MAYORES QUE SON PARTE DEL PROYECTO EN EL SITIO RIO NEGRO POR CELEBRAR EL D</a:t>
            </a:r>
            <a:r>
              <a:rPr lang="en-US" altLang="en-US" sz="1600"/>
              <a:t>Í</a:t>
            </a:r>
            <a:r>
              <a:rPr lang="en-US" altLang="es-ES" sz="1600"/>
              <a:t>A DEL ADULTO MAYOR. </a:t>
            </a:r>
            <a:endParaRPr lang="en-US" altLang="es-ES" sz="1600"/>
          </a:p>
        </p:txBody>
      </p:sp>
      <p:pic>
        <p:nvPicPr>
          <p:cNvPr id="132719161" name="Imagen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750570" y="1421765"/>
            <a:ext cx="3522980" cy="5393055"/>
          </a:xfrm>
          <a:prstGeom prst="rect">
            <a:avLst/>
          </a:prstGeom>
          <a:noFill/>
        </p:spPr>
      </p:pic>
      <p:pic>
        <p:nvPicPr>
          <p:cNvPr id="165104748"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219700" y="1417955"/>
            <a:ext cx="3397250" cy="539686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28760" cy="1143000"/>
          </a:xfrm>
          <a:solidFill>
            <a:schemeClr val="accent2">
              <a:lumMod val="40000"/>
              <a:lumOff val="60000"/>
            </a:schemeClr>
          </a:solidFill>
        </p:spPr>
        <p:txBody>
          <a:bodyPr/>
          <a:p>
            <a:pPr algn="just"/>
            <a:r>
              <a:rPr lang="en-US" altLang="es-ES" sz="1600"/>
              <a:t>MARTES 16 DE DE ENERO,EN LA TARDE,REALICE UNA INSPECCI</a:t>
            </a:r>
            <a:r>
              <a:rPr lang="en-US" altLang="en-US" sz="1600"/>
              <a:t>Ó</a:t>
            </a:r>
            <a:r>
              <a:rPr lang="en-US" altLang="es-ES" sz="1600"/>
              <a:t>N EN LA CANCHA SINT</a:t>
            </a:r>
            <a:r>
              <a:rPr lang="en-US" altLang="en-US" sz="1600"/>
              <a:t>É</a:t>
            </a:r>
            <a:r>
              <a:rPr lang="en-US" altLang="es-ES" sz="1600"/>
              <a:t>TICA DONDE EST</a:t>
            </a:r>
            <a:r>
              <a:rPr lang="en-US" altLang="en-US" sz="1600"/>
              <a:t>Á</a:t>
            </a:r>
            <a:r>
              <a:rPr lang="en-US" altLang="es-ES" sz="1600"/>
              <a:t> REALIZANDO TRABAJOS MANTENIMIENTO DONDE EST</a:t>
            </a:r>
            <a:r>
              <a:rPr lang="en-US" altLang="en-US" sz="1600"/>
              <a:t>Á</a:t>
            </a:r>
            <a:r>
              <a:rPr lang="en-US" altLang="es-ES" sz="1600"/>
              <a:t>N COLOCANDO EL C</a:t>
            </a:r>
            <a:r>
              <a:rPr lang="en-US" altLang="en-US" sz="1600"/>
              <a:t>É</a:t>
            </a:r>
            <a:r>
              <a:rPr lang="en-US" altLang="es-ES" sz="1600"/>
              <a:t>SPED.</a:t>
            </a:r>
            <a:endParaRPr lang="en-US" altLang="es-ES" sz="1600"/>
          </a:p>
        </p:txBody>
      </p:sp>
      <p:pic>
        <p:nvPicPr>
          <p:cNvPr id="9" name="Imagen 6"/>
          <p:cNvPicPr>
            <a:picLocks noChangeAspect="1"/>
          </p:cNvPicPr>
          <p:nvPr/>
        </p:nvPicPr>
        <p:blipFill>
          <a:blip r:embed="rId1"/>
          <a:stretch>
            <a:fillRect/>
          </a:stretch>
        </p:blipFill>
        <p:spPr>
          <a:xfrm>
            <a:off x="672465" y="1417955"/>
            <a:ext cx="7506970" cy="5440045"/>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05265" cy="1435735"/>
          </a:xfrm>
          <a:solidFill>
            <a:schemeClr val="accent2">
              <a:lumMod val="40000"/>
              <a:lumOff val="60000"/>
            </a:schemeClr>
          </a:solidFill>
        </p:spPr>
        <p:txBody>
          <a:bodyPr/>
          <a:p>
            <a:pPr algn="just"/>
            <a:r>
              <a:rPr lang="en-US" altLang="es-ES" sz="1600"/>
              <a:t>MIERCOLES 02 DE OCTUBRE, ENTREGA DE OFICIOS: PROPIETARIOS DE FINCAS: SITIO PEDREGAL Y LA VICTORIA SOLICITANDO PROTECCI</a:t>
            </a:r>
            <a:r>
              <a:rPr lang="en-US" altLang="en-US" sz="1600"/>
              <a:t>Ó</a:t>
            </a:r>
            <a:r>
              <a:rPr lang="en-US" altLang="es-ES" sz="1600"/>
              <a:t>N AL SISTEMA DE RIEGO DE LAS FINCAS DE BANANO CON IMPACTOS EN LA DESTRUCCI</a:t>
            </a:r>
            <a:r>
              <a:rPr lang="en-US" altLang="en-US" sz="1600"/>
              <a:t>Ó</a:t>
            </a:r>
            <a:r>
              <a:rPr lang="en-US" altLang="es-ES" sz="1600"/>
              <a:t>N DE LA CAPA VIAL ENTRE RIO NEGRO A BUENAVISTA, Y LA VICTORIA EL PARA</a:t>
            </a:r>
            <a:r>
              <a:rPr lang="en-US" altLang="en-US" sz="1600"/>
              <a:t>Í</a:t>
            </a:r>
            <a:r>
              <a:rPr lang="en-US" altLang="es-ES" sz="1600"/>
              <a:t>SO.EN LA TARDE PARTICIPE DE INTEGRACI</a:t>
            </a:r>
            <a:r>
              <a:rPr lang="en-US" altLang="en-US" sz="1600"/>
              <a:t>Ó</a:t>
            </a:r>
            <a:r>
              <a:rPr lang="en-US" altLang="es-ES" sz="1600"/>
              <a:t>N POR EL D</a:t>
            </a:r>
            <a:r>
              <a:rPr lang="en-US" altLang="en-US" sz="1600"/>
              <a:t>Í</a:t>
            </a:r>
            <a:r>
              <a:rPr lang="en-US" altLang="es-ES" sz="1600"/>
              <a:t>A DEL ADULTO MAYOR – CABECERA PARROQUIAL</a:t>
            </a:r>
            <a:endParaRPr lang="en-US" altLang="es-ES" sz="1600"/>
          </a:p>
        </p:txBody>
      </p:sp>
      <p:pic>
        <p:nvPicPr>
          <p:cNvPr id="177" name="Imagen 94"/>
          <p:cNvPicPr>
            <a:picLocks noChangeAspect="1"/>
          </p:cNvPicPr>
          <p:nvPr/>
        </p:nvPicPr>
        <p:blipFill>
          <a:blip r:embed="rId1"/>
          <a:stretch>
            <a:fillRect/>
          </a:stretch>
        </p:blipFill>
        <p:spPr>
          <a:xfrm>
            <a:off x="473075" y="1710690"/>
            <a:ext cx="3368040" cy="5072380"/>
          </a:xfrm>
          <a:prstGeom prst="rect">
            <a:avLst/>
          </a:prstGeom>
          <a:noFill/>
          <a:ln>
            <a:noFill/>
          </a:ln>
        </p:spPr>
      </p:pic>
      <p:pic>
        <p:nvPicPr>
          <p:cNvPr id="178" name="Imagen 95"/>
          <p:cNvPicPr>
            <a:picLocks noChangeAspect="1"/>
          </p:cNvPicPr>
          <p:nvPr/>
        </p:nvPicPr>
        <p:blipFill>
          <a:blip r:embed="rId2"/>
          <a:stretch>
            <a:fillRect/>
          </a:stretch>
        </p:blipFill>
        <p:spPr>
          <a:xfrm>
            <a:off x="5385435" y="1710690"/>
            <a:ext cx="3143885" cy="511238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24130" y="274955"/>
            <a:ext cx="9097010" cy="1435735"/>
          </a:xfrm>
          <a:solidFill>
            <a:schemeClr val="accent2">
              <a:lumMod val="40000"/>
              <a:lumOff val="60000"/>
            </a:schemeClr>
          </a:solidFill>
        </p:spPr>
        <p:txBody>
          <a:bodyPr/>
          <a:p>
            <a:pPr algn="just"/>
            <a:r>
              <a:rPr lang="en-US" altLang="es-ES" sz="1600"/>
              <a:t>MIERCOLES 02 DE OCTUBRE, ENTREGA DE OFICIOS: PROPIETARIOS DE FINCAS: SITIO PEDREGAL Y LA VICTORIA SOLICITANDO PROTECCI</a:t>
            </a:r>
            <a:r>
              <a:rPr lang="en-US" altLang="en-US" sz="1600"/>
              <a:t>Ó</a:t>
            </a:r>
            <a:r>
              <a:rPr lang="en-US" altLang="es-ES" sz="1600"/>
              <a:t>N AL SISTEMA DE RIEGO DE LAS FINCAS DE BANANO CON IMPACTOS EN LA DESTRUCCI</a:t>
            </a:r>
            <a:r>
              <a:rPr lang="en-US" altLang="en-US" sz="1600"/>
              <a:t>Ó</a:t>
            </a:r>
            <a:r>
              <a:rPr lang="en-US" altLang="es-ES" sz="1600"/>
              <a:t>N DE LA CAPA VIAL ENTRE RIO NEGRO A BUENAVISTA, Y LA VICTORIA EL PARA</a:t>
            </a:r>
            <a:r>
              <a:rPr lang="en-US" altLang="en-US" sz="1600"/>
              <a:t>Í</a:t>
            </a:r>
            <a:r>
              <a:rPr lang="en-US" altLang="es-ES" sz="1600"/>
              <a:t>SO.EN LA TARDE PARTICIPE DE INTEGRACI</a:t>
            </a:r>
            <a:r>
              <a:rPr lang="en-US" altLang="en-US" sz="1600"/>
              <a:t>Ó</a:t>
            </a:r>
            <a:r>
              <a:rPr lang="en-US" altLang="es-ES" sz="1600"/>
              <a:t>N POR EL D</a:t>
            </a:r>
            <a:r>
              <a:rPr lang="en-US" altLang="en-US" sz="1600"/>
              <a:t>Í</a:t>
            </a:r>
            <a:r>
              <a:rPr lang="en-US" altLang="es-ES" sz="1600"/>
              <a:t>A DEL ADULTO MAYOR – CABECERA PARROQUIAL</a:t>
            </a:r>
            <a:endParaRPr lang="en-US" altLang="es-ES" sz="1600"/>
          </a:p>
        </p:txBody>
      </p:sp>
      <p:pic>
        <p:nvPicPr>
          <p:cNvPr id="179" name="Imagen 96"/>
          <p:cNvPicPr>
            <a:picLocks noChangeAspect="1"/>
          </p:cNvPicPr>
          <p:nvPr/>
        </p:nvPicPr>
        <p:blipFill>
          <a:blip r:embed="rId1"/>
          <a:stretch>
            <a:fillRect/>
          </a:stretch>
        </p:blipFill>
        <p:spPr>
          <a:xfrm>
            <a:off x="611505" y="1710690"/>
            <a:ext cx="3380740" cy="5090795"/>
          </a:xfrm>
          <a:prstGeom prst="rect">
            <a:avLst/>
          </a:prstGeom>
          <a:noFill/>
          <a:ln>
            <a:noFill/>
          </a:ln>
        </p:spPr>
      </p:pic>
      <p:pic>
        <p:nvPicPr>
          <p:cNvPr id="180" name="Imagen 97"/>
          <p:cNvPicPr>
            <a:picLocks noChangeAspect="1"/>
          </p:cNvPicPr>
          <p:nvPr/>
        </p:nvPicPr>
        <p:blipFill>
          <a:blip r:embed="rId2"/>
          <a:stretch>
            <a:fillRect/>
          </a:stretch>
        </p:blipFill>
        <p:spPr>
          <a:xfrm>
            <a:off x="5147945" y="1700530"/>
            <a:ext cx="3531870" cy="515747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31300" cy="1143000"/>
          </a:xfrm>
          <a:solidFill>
            <a:schemeClr val="accent2">
              <a:lumMod val="40000"/>
              <a:lumOff val="60000"/>
            </a:schemeClr>
          </a:solidFill>
        </p:spPr>
        <p:txBody>
          <a:bodyPr/>
          <a:p>
            <a:pPr algn="just"/>
            <a:r>
              <a:rPr lang="en-US" altLang="es-ES" sz="1600"/>
              <a:t>JUEVES 03 DE OCTUBRE, INTEGRACI</a:t>
            </a:r>
            <a:r>
              <a:rPr lang="en-US" altLang="en-US" sz="1600"/>
              <a:t>Ó</a:t>
            </a:r>
            <a:r>
              <a:rPr lang="en-US" altLang="es-ES" sz="1600"/>
              <a:t>N POR EL D</a:t>
            </a:r>
            <a:r>
              <a:rPr lang="en-US" altLang="en-US" sz="1600"/>
              <a:t>Í</a:t>
            </a:r>
            <a:r>
              <a:rPr lang="en-US" altLang="es-ES" sz="1600"/>
              <a:t>A DEL ADULTO MAYOR – RIO NEGRO</a:t>
            </a:r>
            <a:endParaRPr lang="en-US" altLang="es-ES" sz="1600"/>
          </a:p>
        </p:txBody>
      </p:sp>
      <p:pic>
        <p:nvPicPr>
          <p:cNvPr id="181" name="Imagen 98"/>
          <p:cNvPicPr>
            <a:picLocks noChangeAspect="1"/>
          </p:cNvPicPr>
          <p:nvPr/>
        </p:nvPicPr>
        <p:blipFill>
          <a:blip r:embed="rId1"/>
          <a:stretch>
            <a:fillRect/>
          </a:stretch>
        </p:blipFill>
        <p:spPr>
          <a:xfrm>
            <a:off x="555625" y="1417955"/>
            <a:ext cx="3400425" cy="5410835"/>
          </a:xfrm>
          <a:prstGeom prst="rect">
            <a:avLst/>
          </a:prstGeom>
          <a:noFill/>
          <a:ln>
            <a:noFill/>
          </a:ln>
        </p:spPr>
      </p:pic>
      <p:pic>
        <p:nvPicPr>
          <p:cNvPr id="182" name="Imagen 99"/>
          <p:cNvPicPr>
            <a:picLocks noChangeAspect="1"/>
          </p:cNvPicPr>
          <p:nvPr/>
        </p:nvPicPr>
        <p:blipFill>
          <a:blip r:embed="rId2"/>
          <a:stretch>
            <a:fillRect/>
          </a:stretch>
        </p:blipFill>
        <p:spPr>
          <a:xfrm>
            <a:off x="4932045" y="1417955"/>
            <a:ext cx="3378200" cy="540766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097010" cy="1068705"/>
          </a:xfrm>
          <a:solidFill>
            <a:schemeClr val="accent2">
              <a:lumMod val="40000"/>
              <a:lumOff val="60000"/>
            </a:schemeClr>
          </a:solidFill>
        </p:spPr>
        <p:txBody>
          <a:bodyPr/>
          <a:p>
            <a:pPr algn="just">
              <a:lnSpc>
                <a:spcPct val="100000"/>
              </a:lnSpc>
            </a:pPr>
            <a:r>
              <a:rPr lang="en-US" altLang="es-ES" sz="1600"/>
              <a:t>MARTES 08 DE OCTUBRE, ASIST</a:t>
            </a:r>
            <a:r>
              <a:rPr lang="en-US" altLang="en-US" sz="1600"/>
              <a:t>Í</a:t>
            </a:r>
            <a:r>
              <a:rPr lang="en-US" altLang="es-ES" sz="1600"/>
              <a:t> A DESFILE EN LA PARROQUIA DE SAN ANTONIO FESTEJANDO UN A</a:t>
            </a:r>
            <a:r>
              <a:rPr lang="en-US" altLang="en-US" sz="1600"/>
              <a:t>Ñ</a:t>
            </a:r>
            <a:r>
              <a:rPr lang="en-US" altLang="es-ES" sz="1600"/>
              <a:t>O MAS DE PARROQUIALIZACION</a:t>
            </a:r>
            <a:endParaRPr lang="en-US" altLang="es-ES"/>
          </a:p>
        </p:txBody>
      </p:sp>
      <p:pic>
        <p:nvPicPr>
          <p:cNvPr id="84" name="Imagen 1"/>
          <p:cNvPicPr>
            <a:picLocks noChangeAspect="1"/>
          </p:cNvPicPr>
          <p:nvPr/>
        </p:nvPicPr>
        <p:blipFill>
          <a:blip r:embed="rId1"/>
          <a:stretch>
            <a:fillRect/>
          </a:stretch>
        </p:blipFill>
        <p:spPr>
          <a:xfrm>
            <a:off x="867410" y="1343660"/>
            <a:ext cx="7169785" cy="551815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31115" y="274955"/>
            <a:ext cx="9174480" cy="1219835"/>
          </a:xfrm>
          <a:solidFill>
            <a:schemeClr val="accent2">
              <a:lumMod val="40000"/>
              <a:lumOff val="60000"/>
            </a:schemeClr>
          </a:solidFill>
        </p:spPr>
        <p:txBody>
          <a:bodyPr/>
          <a:p>
            <a:pPr algn="just"/>
            <a:r>
              <a:rPr lang="en-US" altLang="es-ES" sz="1600"/>
              <a:t>MARTES 15 DE OCTUBRE, OFICINA Y ATENCI</a:t>
            </a:r>
            <a:r>
              <a:rPr lang="en-US" altLang="en-US" sz="1600"/>
              <a:t>Ó</a:t>
            </a:r>
            <a:r>
              <a:rPr lang="en-US" altLang="es-ES" sz="1600"/>
              <a:t>N CIUDADANA EN EL GAD PARROQUIA,ASI TAMBIEN SE HA REALIZADO GESTIONES A TRAV</a:t>
            </a:r>
            <a:r>
              <a:rPr lang="en-US" altLang="en-US" sz="1600"/>
              <a:t>É</a:t>
            </a:r>
            <a:r>
              <a:rPr lang="en-US" altLang="es-ES" sz="1600"/>
              <a:t>S DE LA PRESENTACI</a:t>
            </a:r>
            <a:r>
              <a:rPr lang="en-US" altLang="en-US" sz="1600"/>
              <a:t>Ó</a:t>
            </a:r>
            <a:r>
              <a:rPr lang="en-US" altLang="es-ES" sz="1600"/>
              <a:t>N DE OFICIOS SOLICITANDO DONACIONES COMO PANES Y HELADOS PARA EL AGASAJO NAVIDE</a:t>
            </a:r>
            <a:r>
              <a:rPr lang="en-US" altLang="en-US" sz="1600"/>
              <a:t>Ñ</a:t>
            </a:r>
            <a:r>
              <a:rPr lang="en-US" altLang="es-ES" sz="1600"/>
              <a:t>O DE LA PARROQUIA, EN COORDINACI</a:t>
            </a:r>
            <a:r>
              <a:rPr lang="en-US" altLang="en-US" sz="1600"/>
              <a:t>Ó</a:t>
            </a:r>
            <a:r>
              <a:rPr lang="en-US" altLang="es-ES" sz="1600"/>
              <a:t>N CON EL GAD Y CON LA REINA DE LA VICTORIA</a:t>
            </a:r>
            <a:endParaRPr lang="en-US" altLang="es-ES" sz="1600"/>
          </a:p>
        </p:txBody>
      </p:sp>
      <p:pic>
        <p:nvPicPr>
          <p:cNvPr id="94" name="Imagen 2"/>
          <p:cNvPicPr>
            <a:picLocks noChangeAspect="1"/>
          </p:cNvPicPr>
          <p:nvPr/>
        </p:nvPicPr>
        <p:blipFill>
          <a:blip r:embed="rId1"/>
          <a:stretch>
            <a:fillRect/>
          </a:stretch>
        </p:blipFill>
        <p:spPr>
          <a:xfrm>
            <a:off x="899795" y="1484630"/>
            <a:ext cx="3041015" cy="5362575"/>
          </a:xfrm>
          <a:prstGeom prst="rect">
            <a:avLst/>
          </a:prstGeom>
          <a:noFill/>
          <a:ln>
            <a:noFill/>
          </a:ln>
        </p:spPr>
      </p:pic>
      <p:pic>
        <p:nvPicPr>
          <p:cNvPr id="98" name="Imagen 3"/>
          <p:cNvPicPr>
            <a:picLocks noChangeAspect="1"/>
          </p:cNvPicPr>
          <p:nvPr/>
        </p:nvPicPr>
        <p:blipFill>
          <a:blip r:embed="rId2"/>
          <a:stretch>
            <a:fillRect/>
          </a:stretch>
        </p:blipFill>
        <p:spPr>
          <a:xfrm>
            <a:off x="5364480" y="1484630"/>
            <a:ext cx="2842260" cy="533844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46540" cy="1143000"/>
          </a:xfrm>
          <a:solidFill>
            <a:schemeClr val="accent2">
              <a:lumMod val="40000"/>
              <a:lumOff val="60000"/>
            </a:schemeClr>
          </a:solidFill>
        </p:spPr>
        <p:txBody>
          <a:bodyPr/>
          <a:p>
            <a:pPr algn="just"/>
            <a:r>
              <a:rPr lang="en-US" altLang="es-ES" sz="1600"/>
              <a:t>MARTES 15 DE OCTUBRE,INSPECCI</a:t>
            </a:r>
            <a:r>
              <a:rPr lang="en-US" altLang="en-US" sz="1600"/>
              <a:t>Ó</a:t>
            </a:r>
            <a:r>
              <a:rPr lang="en-US" altLang="es-ES" sz="1600"/>
              <a:t>N DE TOMA DE AGUA EN EL SITIO LA </a:t>
            </a:r>
            <a:br>
              <a:rPr lang="en-US" altLang="es-ES" sz="1600"/>
            </a:br>
            <a:r>
              <a:rPr lang="en-US" altLang="es-ES" sz="1600"/>
              <a:t>QUEBRADA POR CONTAMINACI</a:t>
            </a:r>
            <a:r>
              <a:rPr lang="en-US" altLang="en-US" sz="1600"/>
              <a:t>Ó</a:t>
            </a:r>
            <a:r>
              <a:rPr lang="en-US" altLang="es-ES" sz="1600"/>
              <a:t>N DE VENENO TOXICO, JUNTO A MEDIO DE </a:t>
            </a:r>
            <a:br>
              <a:rPr lang="en-US" altLang="es-ES" sz="1600"/>
            </a:br>
            <a:r>
              <a:rPr lang="en-US" altLang="es-ES" sz="1600"/>
              <a:t>COMUNICACI</a:t>
            </a:r>
            <a:r>
              <a:rPr lang="en-US" altLang="en-US" sz="1600"/>
              <a:t>Ó</a:t>
            </a:r>
            <a:r>
              <a:rPr lang="en-US" altLang="es-ES" sz="1600"/>
              <a:t>N DIRECTIVA Y MORADORES DEL SITIO.</a:t>
            </a:r>
            <a:endParaRPr lang="en-US" altLang="es-ES" sz="1600"/>
          </a:p>
        </p:txBody>
      </p:sp>
      <p:pic>
        <p:nvPicPr>
          <p:cNvPr id="152" name="Imagen 4"/>
          <p:cNvPicPr>
            <a:picLocks noChangeAspect="1"/>
          </p:cNvPicPr>
          <p:nvPr/>
        </p:nvPicPr>
        <p:blipFill>
          <a:blip r:embed="rId1"/>
          <a:stretch>
            <a:fillRect/>
          </a:stretch>
        </p:blipFill>
        <p:spPr>
          <a:xfrm>
            <a:off x="1191260" y="1417955"/>
            <a:ext cx="6851015" cy="540956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35110" cy="1143000"/>
          </a:xfrm>
          <a:solidFill>
            <a:schemeClr val="accent2">
              <a:lumMod val="40000"/>
              <a:lumOff val="60000"/>
            </a:schemeClr>
          </a:solidFill>
        </p:spPr>
        <p:txBody>
          <a:bodyPr/>
          <a:p>
            <a:pPr algn="just"/>
            <a:r>
              <a:rPr lang="en-US" altLang="es-ES" sz="1600"/>
              <a:t>JUEVES 17 DE OCTUBRE,TAMBI</a:t>
            </a:r>
            <a:r>
              <a:rPr lang="en-US" altLang="en-US" sz="1600"/>
              <a:t>É</a:t>
            </a:r>
            <a:r>
              <a:rPr lang="en-US" altLang="es-ES" sz="1600"/>
              <a:t>N SE REALIZ</a:t>
            </a:r>
            <a:r>
              <a:rPr lang="en-US" altLang="en-US" sz="1600"/>
              <a:t>Ó</a:t>
            </a:r>
            <a:r>
              <a:rPr lang="en-US" altLang="es-ES" sz="1600"/>
              <a:t> UNA INSPECCI</a:t>
            </a:r>
            <a:r>
              <a:rPr lang="en-US" altLang="en-US" sz="1600"/>
              <a:t>Ó</a:t>
            </a:r>
            <a:r>
              <a:rPr lang="en-US" altLang="es-ES" sz="1600"/>
              <a:t>N POR PARTE DEL DEPARTAMENTO AMBIENTAL MUNICIPAL.</a:t>
            </a:r>
            <a:endParaRPr lang="en-US" altLang="es-ES" sz="1600"/>
          </a:p>
        </p:txBody>
      </p:sp>
      <p:pic>
        <p:nvPicPr>
          <p:cNvPr id="173" name="Imagen 5"/>
          <p:cNvPicPr>
            <a:picLocks noChangeAspect="1"/>
          </p:cNvPicPr>
          <p:nvPr/>
        </p:nvPicPr>
        <p:blipFill>
          <a:blip r:embed="rId1"/>
          <a:stretch>
            <a:fillRect/>
          </a:stretch>
        </p:blipFill>
        <p:spPr>
          <a:xfrm>
            <a:off x="1123950" y="1417955"/>
            <a:ext cx="6936740" cy="544004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59240" cy="1435735"/>
          </a:xfrm>
          <a:solidFill>
            <a:schemeClr val="accent2">
              <a:lumMod val="40000"/>
              <a:lumOff val="60000"/>
            </a:schemeClr>
          </a:solidFill>
        </p:spPr>
        <p:txBody>
          <a:bodyPr/>
          <a:p>
            <a:pPr algn="just"/>
            <a:r>
              <a:rPr lang="en-US" altLang="es-ES" sz="1600"/>
              <a:t>VIERNES 18 DE OCTUBRE, REALICE UNA INSPECCI</a:t>
            </a:r>
            <a:r>
              <a:rPr lang="en-US" altLang="en-US" sz="1600"/>
              <a:t>Ó</a:t>
            </a:r>
            <a:r>
              <a:rPr lang="en-US" altLang="es-ES" sz="1600"/>
              <a:t>N E INFORME DE CONTAMINACI</a:t>
            </a:r>
            <a:r>
              <a:rPr lang="en-US" altLang="en-US" sz="1600"/>
              <a:t>Ó</a:t>
            </a:r>
            <a:r>
              <a:rPr lang="en-US" altLang="es-ES" sz="1600"/>
              <a:t>N DE LA VERTIENTE DE AGUA DE CONSUMO HUMANO DENOMINADA “LOS CRIOLLOS” DEL SITIO LA QUEBRADA, PERTENECIENTE A LA PARROQUIA RURAL LA VICTORIA, DEL CANT</a:t>
            </a:r>
            <a:r>
              <a:rPr lang="en-US" altLang="en-US" sz="1600"/>
              <a:t>Ó</a:t>
            </a:r>
            <a:r>
              <a:rPr lang="en-US" altLang="es-ES" sz="1600"/>
              <a:t>N SANTA ROSA, PROVINCIA DE EL ORO, OCURRIDO EL 14 DE OCTUBRE DEL 2024. OFICIOS Y GESTIONES PRESENTADOS A GAD MUNICIPAL, PREFECTURA Y MAATE.</a:t>
            </a:r>
            <a:endParaRPr lang="en-US" altLang="es-ES" sz="1600"/>
          </a:p>
        </p:txBody>
      </p:sp>
      <p:pic>
        <p:nvPicPr>
          <p:cNvPr id="183" name="Imagen 6"/>
          <p:cNvPicPr>
            <a:picLocks noChangeAspect="1"/>
          </p:cNvPicPr>
          <p:nvPr/>
        </p:nvPicPr>
        <p:blipFill>
          <a:blip r:embed="rId1"/>
          <a:stretch>
            <a:fillRect/>
          </a:stretch>
        </p:blipFill>
        <p:spPr>
          <a:xfrm>
            <a:off x="467360" y="1700530"/>
            <a:ext cx="2829560" cy="5153660"/>
          </a:xfrm>
          <a:prstGeom prst="rect">
            <a:avLst/>
          </a:prstGeom>
          <a:noFill/>
          <a:ln>
            <a:noFill/>
          </a:ln>
        </p:spPr>
      </p:pic>
      <p:pic>
        <p:nvPicPr>
          <p:cNvPr id="184" name="Imagen 7"/>
          <p:cNvPicPr>
            <a:picLocks noChangeAspect="1"/>
          </p:cNvPicPr>
          <p:nvPr/>
        </p:nvPicPr>
        <p:blipFill>
          <a:blip r:embed="rId2"/>
          <a:stretch>
            <a:fillRect/>
          </a:stretch>
        </p:blipFill>
        <p:spPr>
          <a:xfrm>
            <a:off x="3779520" y="1772285"/>
            <a:ext cx="1661160" cy="1471930"/>
          </a:xfrm>
          <a:prstGeom prst="rect">
            <a:avLst/>
          </a:prstGeom>
          <a:noFill/>
          <a:ln>
            <a:noFill/>
          </a:ln>
        </p:spPr>
      </p:pic>
      <p:pic>
        <p:nvPicPr>
          <p:cNvPr id="186" name="Imagen 9"/>
          <p:cNvPicPr>
            <a:picLocks noChangeAspect="1"/>
          </p:cNvPicPr>
          <p:nvPr/>
        </p:nvPicPr>
        <p:blipFill>
          <a:blip r:embed="rId3"/>
          <a:stretch>
            <a:fillRect/>
          </a:stretch>
        </p:blipFill>
        <p:spPr>
          <a:xfrm>
            <a:off x="3741420" y="3244850"/>
            <a:ext cx="1661160" cy="1764030"/>
          </a:xfrm>
          <a:prstGeom prst="rect">
            <a:avLst/>
          </a:prstGeom>
          <a:noFill/>
          <a:ln>
            <a:noFill/>
          </a:ln>
        </p:spPr>
      </p:pic>
      <p:pic>
        <p:nvPicPr>
          <p:cNvPr id="187" name="Imagen 10"/>
          <p:cNvPicPr>
            <a:picLocks noChangeAspect="1"/>
          </p:cNvPicPr>
          <p:nvPr/>
        </p:nvPicPr>
        <p:blipFill>
          <a:blip r:embed="rId4"/>
          <a:stretch>
            <a:fillRect/>
          </a:stretch>
        </p:blipFill>
        <p:spPr>
          <a:xfrm>
            <a:off x="3779520" y="5009515"/>
            <a:ext cx="1661160" cy="1792605"/>
          </a:xfrm>
          <a:prstGeom prst="rect">
            <a:avLst/>
          </a:prstGeom>
          <a:noFill/>
          <a:ln>
            <a:noFill/>
          </a:ln>
        </p:spPr>
      </p:pic>
      <p:pic>
        <p:nvPicPr>
          <p:cNvPr id="188" name="Imagen 11"/>
          <p:cNvPicPr>
            <a:picLocks noChangeAspect="1"/>
          </p:cNvPicPr>
          <p:nvPr/>
        </p:nvPicPr>
        <p:blipFill>
          <a:blip r:embed="rId5"/>
          <a:stretch>
            <a:fillRect/>
          </a:stretch>
        </p:blipFill>
        <p:spPr>
          <a:xfrm>
            <a:off x="6443980" y="1700530"/>
            <a:ext cx="2393950" cy="514350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97975" cy="1143000"/>
          </a:xfrm>
          <a:solidFill>
            <a:schemeClr val="accent2">
              <a:lumMod val="40000"/>
              <a:lumOff val="60000"/>
            </a:schemeClr>
          </a:solidFill>
        </p:spPr>
        <p:txBody>
          <a:bodyPr/>
          <a:p>
            <a:pPr algn="just"/>
            <a:r>
              <a:rPr lang="en-US" altLang="es-ES" sz="1600"/>
              <a:t>MARTES 22 DE OCTUBRE, OFICINA Y ATENCI</a:t>
            </a:r>
            <a:r>
              <a:rPr lang="en-US" altLang="en-US" sz="1600"/>
              <a:t>Ó</a:t>
            </a:r>
            <a:r>
              <a:rPr lang="en-US" altLang="es-ES" sz="1600"/>
              <a:t>N CIUDADANA EN EL GAD PARROQUIAL.</a:t>
            </a:r>
            <a:endParaRPr lang="en-US" altLang="es-ES" sz="1600"/>
          </a:p>
        </p:txBody>
      </p:sp>
      <p:pic>
        <p:nvPicPr>
          <p:cNvPr id="189" name="Imagen 12"/>
          <p:cNvPicPr>
            <a:picLocks noChangeAspect="1"/>
          </p:cNvPicPr>
          <p:nvPr/>
        </p:nvPicPr>
        <p:blipFill>
          <a:blip r:embed="rId1"/>
          <a:stretch>
            <a:fillRect/>
          </a:stretch>
        </p:blipFill>
        <p:spPr>
          <a:xfrm>
            <a:off x="1194435" y="1417955"/>
            <a:ext cx="6771640" cy="539115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52255" cy="1143000"/>
          </a:xfrm>
          <a:solidFill>
            <a:schemeClr val="accent2">
              <a:lumMod val="40000"/>
              <a:lumOff val="60000"/>
            </a:schemeClr>
          </a:solidFill>
        </p:spPr>
        <p:txBody>
          <a:bodyPr/>
          <a:p>
            <a:pPr algn="just"/>
            <a:r>
              <a:rPr lang="en-US" altLang="es-ES" sz="1600"/>
              <a:t>MARTES 29 DE OCTUNBRE, OFICINA ATENCI</a:t>
            </a:r>
            <a:r>
              <a:rPr lang="en-US" altLang="en-US" sz="1600"/>
              <a:t>Ó</a:t>
            </a:r>
            <a:r>
              <a:rPr lang="en-US" altLang="es-ES" sz="1600"/>
              <a:t>N CIUDADANA EN EL GAD PARROQUIAL.</a:t>
            </a:r>
            <a:endParaRPr lang="en-US" altLang="es-ES" sz="1600"/>
          </a:p>
        </p:txBody>
      </p:sp>
      <p:pic>
        <p:nvPicPr>
          <p:cNvPr id="191" name="Imagen 14"/>
          <p:cNvPicPr>
            <a:picLocks noChangeAspect="1"/>
          </p:cNvPicPr>
          <p:nvPr/>
        </p:nvPicPr>
        <p:blipFill>
          <a:blip r:embed="rId1"/>
          <a:stretch>
            <a:fillRect/>
          </a:stretch>
        </p:blipFill>
        <p:spPr>
          <a:xfrm>
            <a:off x="1313815" y="1417955"/>
            <a:ext cx="6855460" cy="54406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38920" cy="1143000"/>
          </a:xfrm>
          <a:solidFill>
            <a:schemeClr val="accent2">
              <a:lumMod val="40000"/>
              <a:lumOff val="60000"/>
            </a:schemeClr>
          </a:solidFill>
        </p:spPr>
        <p:txBody>
          <a:bodyPr/>
          <a:p>
            <a:pPr algn="just"/>
            <a:r>
              <a:rPr lang="en-US" altLang="es-ES" sz="1600"/>
              <a:t>MIERCOLES 17 DE ENERO,EN LA MA</a:t>
            </a:r>
            <a:r>
              <a:rPr lang="en-US" altLang="en-US" sz="1600"/>
              <a:t>Ñ</a:t>
            </a:r>
            <a:r>
              <a:rPr lang="en-US" altLang="es-ES" sz="1600"/>
              <a:t>ANA ME  TRASLADE A LA PARROQUIA BELLAVISTA PARA PARTICIPAR DEL TALLER RENDICI</a:t>
            </a:r>
            <a:r>
              <a:rPr lang="en-US" altLang="en-US" sz="1600"/>
              <a:t>Ó</a:t>
            </a:r>
            <a:r>
              <a:rPr lang="en-US" altLang="es-ES" sz="1600"/>
              <a:t>N DE CUENTAS 2023</a:t>
            </a:r>
            <a:endParaRPr lang="en-US" altLang="es-ES" sz="1600"/>
          </a:p>
        </p:txBody>
      </p:sp>
      <p:pic>
        <p:nvPicPr>
          <p:cNvPr id="11" name="Imagen 8"/>
          <p:cNvPicPr>
            <a:picLocks noChangeAspect="1"/>
          </p:cNvPicPr>
          <p:nvPr/>
        </p:nvPicPr>
        <p:blipFill>
          <a:blip r:embed="rId1"/>
          <a:stretch>
            <a:fillRect/>
          </a:stretch>
        </p:blipFill>
        <p:spPr>
          <a:xfrm>
            <a:off x="777875" y="1417955"/>
            <a:ext cx="7676515" cy="5422265"/>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51620" cy="1143000"/>
          </a:xfrm>
          <a:solidFill>
            <a:schemeClr val="accent2">
              <a:lumMod val="40000"/>
              <a:lumOff val="60000"/>
            </a:schemeClr>
          </a:solidFill>
        </p:spPr>
        <p:txBody>
          <a:bodyPr/>
          <a:p>
            <a:pPr algn="just"/>
            <a:r>
              <a:rPr lang="en-US" altLang="es-ES" sz="1600"/>
              <a:t>MARTES 05 DE NOVIEMBRE, OFICINA ATENCI</a:t>
            </a:r>
            <a:r>
              <a:rPr lang="en-US" altLang="en-US" sz="1600"/>
              <a:t>Ó</a:t>
            </a:r>
            <a:r>
              <a:rPr lang="en-US" altLang="es-ES" sz="1600"/>
              <a:t>N AL CIUDADANO, ASI TAMBIEN PARTICIPE DE TALLER CON LOS ADULTOS MAYORES EN EL SITIO RIO NEGRO.</a:t>
            </a:r>
            <a:endParaRPr lang="en-US" altLang="es-ES" sz="1600"/>
          </a:p>
        </p:txBody>
      </p:sp>
      <p:pic>
        <p:nvPicPr>
          <p:cNvPr id="193" name="Imagen 16"/>
          <p:cNvPicPr>
            <a:picLocks noChangeAspect="1"/>
          </p:cNvPicPr>
          <p:nvPr/>
        </p:nvPicPr>
        <p:blipFill>
          <a:blip r:embed="rId1"/>
          <a:stretch>
            <a:fillRect/>
          </a:stretch>
        </p:blipFill>
        <p:spPr>
          <a:xfrm>
            <a:off x="619760" y="1417955"/>
            <a:ext cx="3348990" cy="5439410"/>
          </a:xfrm>
          <a:prstGeom prst="rect">
            <a:avLst/>
          </a:prstGeom>
          <a:noFill/>
          <a:ln>
            <a:noFill/>
          </a:ln>
        </p:spPr>
      </p:pic>
      <p:pic>
        <p:nvPicPr>
          <p:cNvPr id="192" name="Imagen 15"/>
          <p:cNvPicPr>
            <a:picLocks noChangeAspect="1"/>
          </p:cNvPicPr>
          <p:nvPr/>
        </p:nvPicPr>
        <p:blipFill>
          <a:blip r:embed="rId2"/>
          <a:stretch>
            <a:fillRect/>
          </a:stretch>
        </p:blipFill>
        <p:spPr>
          <a:xfrm>
            <a:off x="4902835" y="1412240"/>
            <a:ext cx="3503295" cy="544449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21590" y="274955"/>
            <a:ext cx="9182735" cy="1143000"/>
          </a:xfrm>
          <a:solidFill>
            <a:schemeClr val="accent2">
              <a:lumMod val="40000"/>
              <a:lumOff val="60000"/>
            </a:schemeClr>
          </a:solidFill>
        </p:spPr>
        <p:txBody>
          <a:bodyPr/>
          <a:p>
            <a:pPr algn="just"/>
            <a:r>
              <a:rPr lang="en-US" altLang="es-ES" sz="1600"/>
              <a:t>MARTES 12 DE NOVIEMBRE, REALICE SEGUIMIENTO A LA PROMOTORA JESSICA MEDINA PROMOTORA DE ADULTOS MAYORES.</a:t>
            </a:r>
            <a:endParaRPr lang="en-US" altLang="es-ES" sz="1600"/>
          </a:p>
        </p:txBody>
      </p:sp>
      <p:pic>
        <p:nvPicPr>
          <p:cNvPr id="195" name="Imagen 18"/>
          <p:cNvPicPr>
            <a:picLocks noChangeAspect="1"/>
          </p:cNvPicPr>
          <p:nvPr/>
        </p:nvPicPr>
        <p:blipFill>
          <a:blip r:embed="rId1"/>
          <a:stretch>
            <a:fillRect/>
          </a:stretch>
        </p:blipFill>
        <p:spPr>
          <a:xfrm>
            <a:off x="577850" y="1417955"/>
            <a:ext cx="3089910" cy="5392420"/>
          </a:xfrm>
          <a:prstGeom prst="rect">
            <a:avLst/>
          </a:prstGeom>
          <a:noFill/>
          <a:ln>
            <a:noFill/>
          </a:ln>
        </p:spPr>
      </p:pic>
      <p:pic>
        <p:nvPicPr>
          <p:cNvPr id="194" name="Imagen 17"/>
          <p:cNvPicPr>
            <a:picLocks noChangeAspect="1"/>
          </p:cNvPicPr>
          <p:nvPr/>
        </p:nvPicPr>
        <p:blipFill>
          <a:blip r:embed="rId2"/>
          <a:stretch>
            <a:fillRect/>
          </a:stretch>
        </p:blipFill>
        <p:spPr>
          <a:xfrm>
            <a:off x="5076190" y="1412240"/>
            <a:ext cx="3373120" cy="545973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31115" y="274955"/>
            <a:ext cx="9174480" cy="1143000"/>
          </a:xfrm>
          <a:solidFill>
            <a:schemeClr val="accent2">
              <a:lumMod val="40000"/>
              <a:lumOff val="60000"/>
            </a:schemeClr>
          </a:solidFill>
        </p:spPr>
        <p:txBody>
          <a:bodyPr/>
          <a:p>
            <a:pPr algn="just"/>
            <a:r>
              <a:rPr lang="en-US" altLang="es-ES" sz="1600"/>
              <a:t>JUEVES 14 DE NOVIEMBRE, REUNI</a:t>
            </a:r>
            <a:r>
              <a:rPr lang="en-US" altLang="en-US" sz="1600"/>
              <a:t>Ó</a:t>
            </a:r>
            <a:r>
              <a:rPr lang="en-US" altLang="es-ES" sz="1600"/>
              <a:t>N CON ACMUS EN EL SITIO RIO NEGRO</a:t>
            </a:r>
            <a:endParaRPr lang="en-US" altLang="es-ES" sz="1600"/>
          </a:p>
        </p:txBody>
      </p:sp>
      <p:pic>
        <p:nvPicPr>
          <p:cNvPr id="196" name="Imagen 19"/>
          <p:cNvPicPr>
            <a:picLocks noChangeAspect="1"/>
          </p:cNvPicPr>
          <p:nvPr/>
        </p:nvPicPr>
        <p:blipFill>
          <a:blip r:embed="rId1"/>
          <a:stretch>
            <a:fillRect/>
          </a:stretch>
        </p:blipFill>
        <p:spPr>
          <a:xfrm>
            <a:off x="1115060" y="1412240"/>
            <a:ext cx="6889750" cy="5418455"/>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7620" y="274955"/>
            <a:ext cx="9140825" cy="1426845"/>
          </a:xfrm>
          <a:solidFill>
            <a:schemeClr val="accent2">
              <a:lumMod val="40000"/>
              <a:lumOff val="60000"/>
            </a:schemeClr>
          </a:solidFill>
        </p:spPr>
        <p:txBody>
          <a:bodyPr/>
          <a:p>
            <a:pPr algn="just"/>
            <a:br>
              <a:rPr lang="en-US" altLang="es-ES" sz="1600"/>
            </a:br>
            <a:r>
              <a:rPr lang="en-US" altLang="es-ES" sz="1600"/>
              <a:t>VIERNES 15 DE NOVIEMBRE, PARTICIPE DE LA INAUGURACI</a:t>
            </a:r>
            <a:r>
              <a:rPr lang="en-US" altLang="en-US" sz="1600"/>
              <a:t>Ó</a:t>
            </a:r>
            <a:r>
              <a:rPr lang="en-US" altLang="es-ES" sz="1600"/>
              <a:t>N DEL ASFALTADO DEL SITIO RIO NEGRO SAN JOAQU</a:t>
            </a:r>
            <a:r>
              <a:rPr lang="en-US" altLang="en-US" sz="1600"/>
              <a:t>Í</a:t>
            </a:r>
            <a:r>
              <a:rPr lang="en-US" altLang="es-ES" sz="1600"/>
              <a:t>N CON LA LLEGADA DEL SE</a:t>
            </a:r>
            <a:r>
              <a:rPr lang="en-US" altLang="en-US" sz="1600"/>
              <a:t>Ñ</a:t>
            </a:r>
            <a:r>
              <a:rPr lang="en-US" altLang="es-ES" sz="1600"/>
              <a:t>OR PREFECTO CLEMENTE BRAVO.ENTREGA DE OFICIOS A MUNICIPIO DE SANTA ROSA SOLICITANDO LOS NOMBRES DE LOS PREDIOS QUE SE ENCUENTRAN EN LA TOMA DE AGUA POTABLE SITIO LA QUEBRADA.</a:t>
            </a:r>
            <a:endParaRPr lang="en-US" altLang="es-ES" sz="1600"/>
          </a:p>
        </p:txBody>
      </p:sp>
      <p:pic>
        <p:nvPicPr>
          <p:cNvPr id="197" name="Imagen 20"/>
          <p:cNvPicPr>
            <a:picLocks noChangeAspect="1"/>
          </p:cNvPicPr>
          <p:nvPr/>
        </p:nvPicPr>
        <p:blipFill>
          <a:blip r:embed="rId1"/>
          <a:stretch>
            <a:fillRect/>
          </a:stretch>
        </p:blipFill>
        <p:spPr>
          <a:xfrm>
            <a:off x="611505" y="1700530"/>
            <a:ext cx="2592705" cy="5078730"/>
          </a:xfrm>
          <a:prstGeom prst="rect">
            <a:avLst/>
          </a:prstGeom>
          <a:noFill/>
          <a:ln>
            <a:noFill/>
          </a:ln>
        </p:spPr>
      </p:pic>
      <p:pic>
        <p:nvPicPr>
          <p:cNvPr id="198" name="Imagen 21"/>
          <p:cNvPicPr>
            <a:picLocks noChangeAspect="1"/>
          </p:cNvPicPr>
          <p:nvPr/>
        </p:nvPicPr>
        <p:blipFill>
          <a:blip r:embed="rId2"/>
          <a:stretch>
            <a:fillRect/>
          </a:stretch>
        </p:blipFill>
        <p:spPr>
          <a:xfrm>
            <a:off x="3623310" y="1701800"/>
            <a:ext cx="2670175" cy="5144135"/>
          </a:xfrm>
          <a:prstGeom prst="rect">
            <a:avLst/>
          </a:prstGeom>
          <a:noFill/>
          <a:ln>
            <a:noFill/>
          </a:ln>
        </p:spPr>
      </p:pic>
      <p:pic>
        <p:nvPicPr>
          <p:cNvPr id="199" name="Imagen 22"/>
          <p:cNvPicPr>
            <a:picLocks noChangeAspect="1"/>
          </p:cNvPicPr>
          <p:nvPr/>
        </p:nvPicPr>
        <p:blipFill>
          <a:blip r:embed="rId3"/>
          <a:stretch>
            <a:fillRect/>
          </a:stretch>
        </p:blipFill>
        <p:spPr>
          <a:xfrm>
            <a:off x="6711950" y="1701800"/>
            <a:ext cx="2082165" cy="5156835"/>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905" y="274955"/>
            <a:ext cx="9145270" cy="1143000"/>
          </a:xfrm>
          <a:solidFill>
            <a:schemeClr val="accent2">
              <a:lumMod val="40000"/>
              <a:lumOff val="60000"/>
            </a:schemeClr>
          </a:solidFill>
        </p:spPr>
        <p:txBody>
          <a:bodyPr/>
          <a:p>
            <a:pPr algn="just"/>
            <a:r>
              <a:rPr lang="en-US" altLang="es-ES" sz="1600"/>
              <a:t>SABADO 16 DE N OVIEMBRE, PARTICIPE DE LA INAUGURACI</a:t>
            </a:r>
            <a:r>
              <a:rPr lang="en-US" altLang="en-US" sz="1600"/>
              <a:t>Ó</a:t>
            </a:r>
            <a:r>
              <a:rPr lang="en-US" altLang="es-ES" sz="1600"/>
              <a:t>N DEL UPC DEL SITIO RIO NEGRO.</a:t>
            </a:r>
            <a:endParaRPr lang="en-US" altLang="es-ES" sz="1600"/>
          </a:p>
        </p:txBody>
      </p:sp>
      <p:pic>
        <p:nvPicPr>
          <p:cNvPr id="200" name="Imagen 23"/>
          <p:cNvPicPr>
            <a:picLocks noChangeAspect="1"/>
          </p:cNvPicPr>
          <p:nvPr/>
        </p:nvPicPr>
        <p:blipFill>
          <a:blip r:embed="rId1"/>
          <a:stretch>
            <a:fillRect/>
          </a:stretch>
        </p:blipFill>
        <p:spPr>
          <a:xfrm>
            <a:off x="890905" y="1417955"/>
            <a:ext cx="7606665" cy="543306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31115" y="274955"/>
            <a:ext cx="9161780" cy="1143000"/>
          </a:xfrm>
          <a:solidFill>
            <a:schemeClr val="accent2">
              <a:lumMod val="40000"/>
              <a:lumOff val="60000"/>
            </a:schemeClr>
          </a:solidFill>
        </p:spPr>
        <p:txBody>
          <a:bodyPr/>
          <a:p>
            <a:pPr algn="just"/>
            <a:r>
              <a:rPr lang="en-US" altLang="es-ES" sz="1600"/>
              <a:t>MIERCOLES 20 DE NOVIEMBRE, LIMPIEZA EN BOTADERO DE BASURA EN LA ENTRADA V</a:t>
            </a:r>
            <a:r>
              <a:rPr lang="en-US" altLang="en-US" sz="1600"/>
              <a:t>Í</a:t>
            </a:r>
            <a:r>
              <a:rPr lang="en-US" altLang="es-ES" sz="1600"/>
              <a:t>A A PACCHA ,SITIO RIO NEGRO POR PARTE DE EMASED EN COORDINACI</a:t>
            </a:r>
            <a:r>
              <a:rPr lang="en-US" altLang="en-US" sz="1600"/>
              <a:t>Ó</a:t>
            </a:r>
            <a:r>
              <a:rPr lang="en-US" altLang="es-ES" sz="1600"/>
              <a:t>N GAD MUNICIPAL.</a:t>
            </a:r>
            <a:endParaRPr lang="en-US" altLang="es-ES" sz="1600"/>
          </a:p>
        </p:txBody>
      </p:sp>
      <p:pic>
        <p:nvPicPr>
          <p:cNvPr id="201" name="Imagen 24"/>
          <p:cNvPicPr>
            <a:picLocks noChangeAspect="1"/>
          </p:cNvPicPr>
          <p:nvPr/>
        </p:nvPicPr>
        <p:blipFill>
          <a:blip r:embed="rId1"/>
          <a:stretch>
            <a:fillRect/>
          </a:stretch>
        </p:blipFill>
        <p:spPr>
          <a:xfrm>
            <a:off x="421005" y="1417955"/>
            <a:ext cx="3243580" cy="5263515"/>
          </a:xfrm>
          <a:prstGeom prst="rect">
            <a:avLst/>
          </a:prstGeom>
          <a:noFill/>
          <a:ln>
            <a:noFill/>
          </a:ln>
        </p:spPr>
      </p:pic>
      <p:pic>
        <p:nvPicPr>
          <p:cNvPr id="202" name="Imagen 25"/>
          <p:cNvPicPr>
            <a:picLocks noChangeAspect="1"/>
          </p:cNvPicPr>
          <p:nvPr/>
        </p:nvPicPr>
        <p:blipFill>
          <a:blip r:embed="rId2"/>
          <a:stretch>
            <a:fillRect/>
          </a:stretch>
        </p:blipFill>
        <p:spPr>
          <a:xfrm>
            <a:off x="4644390" y="1417955"/>
            <a:ext cx="3656330" cy="5440045"/>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64320" cy="1143000"/>
          </a:xfrm>
          <a:solidFill>
            <a:schemeClr val="accent2">
              <a:lumMod val="40000"/>
              <a:lumOff val="60000"/>
            </a:schemeClr>
          </a:solidFill>
        </p:spPr>
        <p:txBody>
          <a:bodyPr/>
          <a:p>
            <a:pPr algn="just"/>
            <a:r>
              <a:rPr lang="en-US" altLang="es-ES" sz="1600"/>
              <a:t>SABADO 23 DE NOVIEMBRE, PARTICIPE DEL DESFILE C</a:t>
            </a:r>
            <a:r>
              <a:rPr lang="en-US" altLang="en-US" sz="1600"/>
              <a:t>Í</a:t>
            </a:r>
            <a:r>
              <a:rPr lang="en-US" altLang="es-ES" sz="1600"/>
              <a:t>VICO EN EL SITIO RIO NEGRO CELEBRANDO UN A</a:t>
            </a:r>
            <a:r>
              <a:rPr lang="en-US" altLang="en-US" sz="1600"/>
              <a:t>Ñ</a:t>
            </a:r>
            <a:r>
              <a:rPr lang="en-US" altLang="es-ES" sz="1600"/>
              <a:t>O MAS ANIVERSARIO.</a:t>
            </a:r>
            <a:endParaRPr lang="en-US" altLang="es-ES" sz="1600"/>
          </a:p>
        </p:txBody>
      </p:sp>
      <p:pic>
        <p:nvPicPr>
          <p:cNvPr id="203" name="Imagen 26"/>
          <p:cNvPicPr>
            <a:picLocks noChangeAspect="1"/>
          </p:cNvPicPr>
          <p:nvPr/>
        </p:nvPicPr>
        <p:blipFill>
          <a:blip r:embed="rId1"/>
          <a:stretch>
            <a:fillRect/>
          </a:stretch>
        </p:blipFill>
        <p:spPr>
          <a:xfrm>
            <a:off x="1306830" y="1417955"/>
            <a:ext cx="6535420" cy="547243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just"/>
            <a:r>
              <a:rPr lang="en-US" altLang="es-ES" sz="1600"/>
              <a:t>MARTES 10 DE DICIEMBRE,REALICE ATENCION AL PUBLICON EN LAS OFICINAS DEL GAD RURAL PARROQUIA LA VICTORIA </a:t>
            </a:r>
            <a:endParaRPr lang="en-US" altLang="es-ES" sz="1600"/>
          </a:p>
        </p:txBody>
      </p:sp>
      <p:pic>
        <p:nvPicPr>
          <p:cNvPr id="204" name="Imagen 27"/>
          <p:cNvPicPr>
            <a:picLocks noChangeAspect="1"/>
          </p:cNvPicPr>
          <p:nvPr/>
        </p:nvPicPr>
        <p:blipFill>
          <a:blip r:embed="rId1"/>
          <a:stretch>
            <a:fillRect/>
          </a:stretch>
        </p:blipFill>
        <p:spPr>
          <a:xfrm>
            <a:off x="1383030" y="1412240"/>
            <a:ext cx="6571615" cy="5484495"/>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30665" cy="1143000"/>
          </a:xfrm>
          <a:solidFill>
            <a:schemeClr val="accent2">
              <a:lumMod val="40000"/>
              <a:lumOff val="60000"/>
            </a:schemeClr>
          </a:solidFill>
        </p:spPr>
        <p:txBody>
          <a:bodyPr/>
          <a:p>
            <a:pPr algn="just"/>
            <a:r>
              <a:rPr lang="en-US" altLang="es-ES" sz="1600"/>
              <a:t>LUNES 16 DE DICIEMBRE ME TRASLADE A LA CIUDAD DE CUENCA PARA TRAER LAS CANASTAS NAVIDE</a:t>
            </a:r>
            <a:r>
              <a:rPr lang="en-US" altLang="en-US" sz="1600"/>
              <a:t>Ñ</a:t>
            </a:r>
            <a:r>
              <a:rPr lang="en-US" altLang="es-ES" sz="1600"/>
              <a:t>AS QUE SER</a:t>
            </a:r>
            <a:r>
              <a:rPr lang="en-US" altLang="en-US" sz="1600"/>
              <a:t>Á</a:t>
            </a:r>
            <a:r>
              <a:rPr lang="en-US" altLang="es-ES" sz="1600"/>
              <a:t>N ENTREGADAS A LOS ADULTOS MAYORES QUE SON PARTE DEL PROYECTO DEL GAD.</a:t>
            </a:r>
            <a:endParaRPr lang="en-US" altLang="es-ES" sz="1600"/>
          </a:p>
        </p:txBody>
      </p:sp>
      <p:pic>
        <p:nvPicPr>
          <p:cNvPr id="185" name="Imagen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14680" y="1417955"/>
            <a:ext cx="3477895" cy="5449570"/>
          </a:xfrm>
          <a:prstGeom prst="rect">
            <a:avLst/>
          </a:prstGeom>
          <a:noFill/>
          <a:ln>
            <a:noFill/>
          </a:ln>
        </p:spPr>
      </p:pic>
      <p:pic>
        <p:nvPicPr>
          <p:cNvPr id="205" name="Imagen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963795" y="1417955"/>
            <a:ext cx="3607435" cy="5440045"/>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just"/>
            <a:r>
              <a:rPr lang="en-US" altLang="es-ES" sz="1600"/>
              <a:t>MI</a:t>
            </a:r>
            <a:r>
              <a:rPr lang="en-US" altLang="en-US" sz="1600"/>
              <a:t>É</a:t>
            </a:r>
            <a:r>
              <a:rPr lang="en-US" altLang="es-ES" sz="1600"/>
              <a:t>RCOLES 18 DE DICIEMBRE PARTICIPE DE LA INTEGRACI</a:t>
            </a:r>
            <a:r>
              <a:rPr lang="en-US" altLang="en-US" sz="1600"/>
              <a:t>Ó</a:t>
            </a:r>
            <a:r>
              <a:rPr lang="en-US" altLang="es-ES" sz="1600"/>
              <a:t>N DE NAVIDAD CON LOS ADULTOS MAYORES DE LA CABECERA PARROQUIAL QUE SON PARTE DEL PROYECTO ADULTO MAYOR DEL GAD RURAL PARROQUIA LA VICTORIA</a:t>
            </a:r>
            <a:endParaRPr lang="en-US" altLang="es-ES" sz="1600"/>
          </a:p>
        </p:txBody>
      </p:sp>
      <p:pic>
        <p:nvPicPr>
          <p:cNvPr id="206" name="Imagen 206" descr="969a471e-ef0d-43f5-9886-d6ea3dcaf50b"/>
          <p:cNvPicPr>
            <a:picLocks noChangeAspect="1"/>
          </p:cNvPicPr>
          <p:nvPr/>
        </p:nvPicPr>
        <p:blipFill>
          <a:blip r:embed="rId1"/>
          <a:stretch>
            <a:fillRect/>
          </a:stretch>
        </p:blipFill>
        <p:spPr>
          <a:xfrm>
            <a:off x="550545" y="1417955"/>
            <a:ext cx="2557780" cy="5450840"/>
          </a:xfrm>
          <a:prstGeom prst="rect">
            <a:avLst/>
          </a:prstGeom>
        </p:spPr>
      </p:pic>
      <p:pic>
        <p:nvPicPr>
          <p:cNvPr id="207" name="Imagen 207" descr="5cb6a7a8-6587-49b6-b55e-e52f2d9a04ab"/>
          <p:cNvPicPr>
            <a:picLocks noChangeAspect="1"/>
          </p:cNvPicPr>
          <p:nvPr/>
        </p:nvPicPr>
        <p:blipFill>
          <a:blip r:embed="rId2"/>
          <a:stretch>
            <a:fillRect/>
          </a:stretch>
        </p:blipFill>
        <p:spPr>
          <a:xfrm>
            <a:off x="3563620" y="1417955"/>
            <a:ext cx="2191385" cy="5422265"/>
          </a:xfrm>
          <a:prstGeom prst="rect">
            <a:avLst/>
          </a:prstGeom>
        </p:spPr>
      </p:pic>
      <p:pic>
        <p:nvPicPr>
          <p:cNvPr id="208" name="Imagen 208" descr="4d52583f-b5a3-4407-8c59-b64aed669119"/>
          <p:cNvPicPr>
            <a:picLocks noChangeAspect="1"/>
          </p:cNvPicPr>
          <p:nvPr/>
        </p:nvPicPr>
        <p:blipFill>
          <a:blip r:embed="rId3"/>
          <a:stretch>
            <a:fillRect/>
          </a:stretch>
        </p:blipFill>
        <p:spPr>
          <a:xfrm>
            <a:off x="6372225" y="1417955"/>
            <a:ext cx="2483485" cy="54229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16060" cy="1143000"/>
          </a:xfrm>
          <a:solidFill>
            <a:schemeClr val="accent2">
              <a:lumMod val="40000"/>
              <a:lumOff val="60000"/>
            </a:schemeClr>
          </a:solidFill>
        </p:spPr>
        <p:txBody>
          <a:bodyPr/>
          <a:p>
            <a:pPr algn="just"/>
            <a:r>
              <a:rPr lang="en-US" altLang="es-ES" sz="1600"/>
              <a:t>JUEVES 18 DE ENERO, ME TRASLADE HASTA EL CANTON MACHALA PARA REALIZAR, LA ENTREGA DE OFICIOS EN LA PREFECTURA DE EL ORO, SOLICITANDO LASTRADO PARA LAS V</a:t>
            </a:r>
            <a:r>
              <a:rPr lang="en-US" altLang="en-US" sz="1600"/>
              <a:t>Í</a:t>
            </a:r>
            <a:r>
              <a:rPr lang="en-US" altLang="es-ES" sz="1600"/>
              <a:t>AS DEL SITIO RIO NEGRO</a:t>
            </a:r>
            <a:endParaRPr lang="en-US" altLang="es-ES" sz="1600"/>
          </a:p>
        </p:txBody>
      </p:sp>
      <p:pic>
        <p:nvPicPr>
          <p:cNvPr id="14" name="Imagen 11"/>
          <p:cNvPicPr>
            <a:picLocks noChangeAspect="1"/>
          </p:cNvPicPr>
          <p:nvPr/>
        </p:nvPicPr>
        <p:blipFill>
          <a:blip r:embed="rId1"/>
          <a:stretch>
            <a:fillRect/>
          </a:stretch>
        </p:blipFill>
        <p:spPr>
          <a:xfrm>
            <a:off x="764540" y="1417955"/>
            <a:ext cx="7559675" cy="5389245"/>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2065" y="274955"/>
            <a:ext cx="9178290" cy="1143000"/>
          </a:xfrm>
          <a:solidFill>
            <a:schemeClr val="accent2">
              <a:lumMod val="40000"/>
              <a:lumOff val="60000"/>
            </a:schemeClr>
          </a:solidFill>
        </p:spPr>
        <p:txBody>
          <a:bodyPr/>
          <a:p>
            <a:pPr algn="just"/>
            <a:r>
              <a:rPr lang="en-US" altLang="es-ES" sz="1600"/>
              <a:t>JUEVES 19  DE DICIEMBRE PARTICIPE DE LA INTEGRACI</a:t>
            </a:r>
            <a:r>
              <a:rPr lang="en-US" altLang="en-US" sz="1600"/>
              <a:t>Ó</a:t>
            </a:r>
            <a:r>
              <a:rPr lang="en-US" altLang="es-ES" sz="1600"/>
              <a:t>N DE NAVIDAD CON LOS ADULTOS MAYORES DE LA CABECERA PARROQUIAL  QUE SON PARTE DEL PROYECTO ADULTO MAYOR DEL GAD RURAL PARROQUIA LA VICTORIA</a:t>
            </a:r>
            <a:endParaRPr lang="en-US" altLang="es-ES" sz="1600"/>
          </a:p>
        </p:txBody>
      </p:sp>
      <p:pic>
        <p:nvPicPr>
          <p:cNvPr id="211" name="Imagen 211" descr="354ff4bc-8916-42da-a6de-8428ed40ce80"/>
          <p:cNvPicPr>
            <a:picLocks noChangeAspect="1"/>
          </p:cNvPicPr>
          <p:nvPr/>
        </p:nvPicPr>
        <p:blipFill>
          <a:blip r:embed="rId1"/>
          <a:stretch>
            <a:fillRect/>
          </a:stretch>
        </p:blipFill>
        <p:spPr>
          <a:xfrm>
            <a:off x="451485" y="1417955"/>
            <a:ext cx="2778760" cy="5440680"/>
          </a:xfrm>
          <a:prstGeom prst="rect">
            <a:avLst/>
          </a:prstGeom>
        </p:spPr>
      </p:pic>
      <p:pic>
        <p:nvPicPr>
          <p:cNvPr id="210" name="Imagen 210" descr="758b0d2a-2b87-47a2-9806-a51609e68986"/>
          <p:cNvPicPr>
            <a:picLocks noChangeAspect="1"/>
          </p:cNvPicPr>
          <p:nvPr/>
        </p:nvPicPr>
        <p:blipFill>
          <a:blip r:embed="rId2"/>
          <a:stretch>
            <a:fillRect/>
          </a:stretch>
        </p:blipFill>
        <p:spPr>
          <a:xfrm>
            <a:off x="3510280" y="1412240"/>
            <a:ext cx="2468245" cy="5439410"/>
          </a:xfrm>
          <a:prstGeom prst="rect">
            <a:avLst/>
          </a:prstGeom>
        </p:spPr>
      </p:pic>
      <p:pic>
        <p:nvPicPr>
          <p:cNvPr id="215" name="Imagen 4"/>
          <p:cNvPicPr>
            <a:picLocks noChangeAspect="1"/>
          </p:cNvPicPr>
          <p:nvPr/>
        </p:nvPicPr>
        <p:blipFill>
          <a:blip r:embed="rId3"/>
          <a:stretch>
            <a:fillRect/>
          </a:stretch>
        </p:blipFill>
        <p:spPr>
          <a:xfrm>
            <a:off x="6482080" y="1417955"/>
            <a:ext cx="2287270" cy="529082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090660" cy="1143000"/>
          </a:xfrm>
          <a:solidFill>
            <a:schemeClr val="accent2">
              <a:lumMod val="40000"/>
              <a:lumOff val="60000"/>
            </a:schemeClr>
          </a:solidFill>
        </p:spPr>
        <p:txBody>
          <a:bodyPr/>
          <a:p>
            <a:pPr algn="just"/>
            <a:r>
              <a:rPr lang="en-US" altLang="es-ES" sz="1600"/>
              <a:t>S</a:t>
            </a:r>
            <a:r>
              <a:rPr lang="en-US" altLang="en-US" sz="1600"/>
              <a:t>Á</a:t>
            </a:r>
            <a:r>
              <a:rPr lang="en-US" altLang="es-ES" sz="1600"/>
              <a:t>BADO 21 DE DICIEMBRE PARTICIPE DE INTEGRACI</a:t>
            </a:r>
            <a:r>
              <a:rPr lang="en-US" altLang="en-US" sz="1600"/>
              <a:t>Ó</a:t>
            </a:r>
            <a:r>
              <a:rPr lang="en-US" altLang="es-ES" sz="1600"/>
              <a:t>N DE NAVIDAD CON LA REINA DE LA PARROQUIA LA VICTORIA Y TODOS LOS NI</a:t>
            </a:r>
            <a:r>
              <a:rPr lang="en-US" altLang="en-US" sz="1600"/>
              <a:t>Ñ</a:t>
            </a:r>
            <a:r>
              <a:rPr lang="en-US" altLang="es-ES" sz="1600"/>
              <a:t>OS DE LOS SITIOS. EL MISMO D</a:t>
            </a:r>
            <a:r>
              <a:rPr lang="en-US" altLang="en-US" sz="1600"/>
              <a:t>Í</a:t>
            </a:r>
            <a:r>
              <a:rPr lang="en-US" altLang="es-ES" sz="1600"/>
              <a:t>A EN LA TARE ME TRASLADE HASTA EL SITIO SAN JOAQU</a:t>
            </a:r>
            <a:r>
              <a:rPr lang="en-US" altLang="en-US" sz="1600"/>
              <a:t>Í</a:t>
            </a:r>
            <a:r>
              <a:rPr lang="en-US" altLang="es-ES" sz="1600"/>
              <a:t>N JUNTO A LA REINA DE LA PARROQUIA LA VICTORIA PARA ENTREGAR CARAMELOS A LOS NI</a:t>
            </a:r>
            <a:r>
              <a:rPr lang="en-US" altLang="en-US" sz="1600"/>
              <a:t>Ñ</a:t>
            </a:r>
            <a:r>
              <a:rPr lang="en-US" altLang="es-ES" sz="1600"/>
              <a:t>OS DE LUGAR </a:t>
            </a:r>
            <a:endParaRPr lang="en-US" altLang="es-ES" sz="1600"/>
          </a:p>
        </p:txBody>
      </p:sp>
      <p:pic>
        <p:nvPicPr>
          <p:cNvPr id="221" name="Imagen 221" descr="e2e3c528-f70b-477c-8c47-f95451bf9a8e"/>
          <p:cNvPicPr>
            <a:picLocks noChangeAspect="1"/>
          </p:cNvPicPr>
          <p:nvPr/>
        </p:nvPicPr>
        <p:blipFill>
          <a:blip r:embed="rId1"/>
          <a:srcRect t="36340" b="7017"/>
          <a:stretch>
            <a:fillRect/>
          </a:stretch>
        </p:blipFill>
        <p:spPr>
          <a:xfrm>
            <a:off x="4754245" y="1412240"/>
            <a:ext cx="3376930" cy="5424805"/>
          </a:xfrm>
          <a:prstGeom prst="rect">
            <a:avLst/>
          </a:prstGeom>
        </p:spPr>
      </p:pic>
      <p:pic>
        <p:nvPicPr>
          <p:cNvPr id="218" name="Imagen 6"/>
          <p:cNvPicPr>
            <a:picLocks noChangeAspect="1"/>
          </p:cNvPicPr>
          <p:nvPr/>
        </p:nvPicPr>
        <p:blipFill>
          <a:blip r:embed="rId2"/>
          <a:stretch>
            <a:fillRect/>
          </a:stretch>
        </p:blipFill>
        <p:spPr>
          <a:xfrm>
            <a:off x="755650" y="1412240"/>
            <a:ext cx="2986405" cy="1592580"/>
          </a:xfrm>
          <a:prstGeom prst="rect">
            <a:avLst/>
          </a:prstGeom>
          <a:noFill/>
          <a:ln>
            <a:noFill/>
          </a:ln>
        </p:spPr>
      </p:pic>
      <p:pic>
        <p:nvPicPr>
          <p:cNvPr id="217" name="Imagen 5"/>
          <p:cNvPicPr>
            <a:picLocks noChangeAspect="1"/>
          </p:cNvPicPr>
          <p:nvPr/>
        </p:nvPicPr>
        <p:blipFill>
          <a:blip r:embed="rId3"/>
          <a:stretch>
            <a:fillRect/>
          </a:stretch>
        </p:blipFill>
        <p:spPr>
          <a:xfrm>
            <a:off x="755650" y="2924810"/>
            <a:ext cx="2986405" cy="1210310"/>
          </a:xfrm>
          <a:prstGeom prst="rect">
            <a:avLst/>
          </a:prstGeom>
          <a:noFill/>
          <a:ln>
            <a:noFill/>
          </a:ln>
        </p:spPr>
      </p:pic>
      <p:pic>
        <p:nvPicPr>
          <p:cNvPr id="219" name="Imagen 7"/>
          <p:cNvPicPr>
            <a:picLocks noChangeAspect="1"/>
          </p:cNvPicPr>
          <p:nvPr/>
        </p:nvPicPr>
        <p:blipFill>
          <a:blip r:embed="rId4"/>
          <a:stretch>
            <a:fillRect/>
          </a:stretch>
        </p:blipFill>
        <p:spPr>
          <a:xfrm>
            <a:off x="755650" y="4076700"/>
            <a:ext cx="2986405" cy="1076325"/>
          </a:xfrm>
          <a:prstGeom prst="rect">
            <a:avLst/>
          </a:prstGeom>
          <a:noFill/>
          <a:ln>
            <a:noFill/>
          </a:ln>
        </p:spPr>
      </p:pic>
      <p:pic>
        <p:nvPicPr>
          <p:cNvPr id="220" name="Imagen 8"/>
          <p:cNvPicPr>
            <a:picLocks noChangeAspect="1"/>
          </p:cNvPicPr>
          <p:nvPr/>
        </p:nvPicPr>
        <p:blipFill>
          <a:blip r:embed="rId5"/>
          <a:stretch>
            <a:fillRect/>
          </a:stretch>
        </p:blipFill>
        <p:spPr>
          <a:xfrm>
            <a:off x="755650" y="5156835"/>
            <a:ext cx="2987040" cy="161798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24130" y="274955"/>
            <a:ext cx="9119235" cy="1143000"/>
          </a:xfrm>
          <a:solidFill>
            <a:schemeClr val="accent2">
              <a:lumMod val="40000"/>
              <a:lumOff val="60000"/>
            </a:schemeClr>
          </a:solidFill>
        </p:spPr>
        <p:txBody>
          <a:bodyPr/>
          <a:p>
            <a:pPr algn="just"/>
            <a:r>
              <a:rPr lang="en-US" altLang="es-ES" sz="1600">
                <a:sym typeface="+mn-ea"/>
              </a:rPr>
              <a:t>S</a:t>
            </a:r>
            <a:r>
              <a:rPr lang="en-US" altLang="en-US" sz="1600">
                <a:sym typeface="+mn-ea"/>
              </a:rPr>
              <a:t>Á</a:t>
            </a:r>
            <a:r>
              <a:rPr lang="en-US" altLang="es-ES" sz="1600">
                <a:sym typeface="+mn-ea"/>
              </a:rPr>
              <a:t>BADO 21 DE DICIEMBRE PARTICIPE DE INTEGRACI</a:t>
            </a:r>
            <a:r>
              <a:rPr lang="en-US" altLang="en-US" sz="1600">
                <a:sym typeface="+mn-ea"/>
              </a:rPr>
              <a:t>Ó</a:t>
            </a:r>
            <a:r>
              <a:rPr lang="en-US" altLang="es-ES" sz="1600">
                <a:sym typeface="+mn-ea"/>
              </a:rPr>
              <a:t>N DE NAVIDAD CON LA REINA DE LA PARROQUIA LA VICTORIA Y TODOS LOS NI</a:t>
            </a:r>
            <a:r>
              <a:rPr lang="en-US" altLang="en-US" sz="1600">
                <a:sym typeface="+mn-ea"/>
              </a:rPr>
              <a:t>Ñ</a:t>
            </a:r>
            <a:r>
              <a:rPr lang="en-US" altLang="es-ES" sz="1600">
                <a:sym typeface="+mn-ea"/>
              </a:rPr>
              <a:t>OS DE LOS SITIOS. EL MISMO D</a:t>
            </a:r>
            <a:r>
              <a:rPr lang="en-US" altLang="en-US" sz="1600">
                <a:sym typeface="+mn-ea"/>
              </a:rPr>
              <a:t>Í</a:t>
            </a:r>
            <a:r>
              <a:rPr lang="en-US" altLang="es-ES" sz="1600">
                <a:sym typeface="+mn-ea"/>
              </a:rPr>
              <a:t>A EN LA TARE ME TRASLADE HASTA EL SITIO SAN JOAQU</a:t>
            </a:r>
            <a:r>
              <a:rPr lang="en-US" altLang="en-US" sz="1600">
                <a:sym typeface="+mn-ea"/>
              </a:rPr>
              <a:t>Í</a:t>
            </a:r>
            <a:r>
              <a:rPr lang="en-US" altLang="es-ES" sz="1600">
                <a:sym typeface="+mn-ea"/>
              </a:rPr>
              <a:t>N JUNTO A LA REINA DE LA PARROQUIA LA VICTORIA PARA ENTREGAR CARAMELOS A LOS NI</a:t>
            </a:r>
            <a:r>
              <a:rPr lang="en-US" altLang="en-US" sz="1600">
                <a:sym typeface="+mn-ea"/>
              </a:rPr>
              <a:t>Ñ</a:t>
            </a:r>
            <a:r>
              <a:rPr lang="en-US" altLang="es-ES" sz="1600">
                <a:sym typeface="+mn-ea"/>
              </a:rPr>
              <a:t>OS DE LUGAR</a:t>
            </a:r>
            <a:endParaRPr lang="es-ES" altLang="en-US" sz="1600"/>
          </a:p>
        </p:txBody>
      </p:sp>
      <p:pic>
        <p:nvPicPr>
          <p:cNvPr id="222" name="Imagen 9"/>
          <p:cNvPicPr>
            <a:picLocks noChangeAspect="1"/>
          </p:cNvPicPr>
          <p:nvPr/>
        </p:nvPicPr>
        <p:blipFill>
          <a:blip r:embed="rId1"/>
          <a:stretch>
            <a:fillRect/>
          </a:stretch>
        </p:blipFill>
        <p:spPr>
          <a:xfrm>
            <a:off x="749935" y="1417955"/>
            <a:ext cx="3536950" cy="5420995"/>
          </a:xfrm>
          <a:prstGeom prst="rect">
            <a:avLst/>
          </a:prstGeom>
          <a:noFill/>
          <a:ln>
            <a:noFill/>
          </a:ln>
        </p:spPr>
      </p:pic>
      <p:pic>
        <p:nvPicPr>
          <p:cNvPr id="223" name="Imagen 10"/>
          <p:cNvPicPr>
            <a:picLocks noChangeAspect="1"/>
          </p:cNvPicPr>
          <p:nvPr/>
        </p:nvPicPr>
        <p:blipFill>
          <a:blip r:embed="rId2"/>
          <a:srcRect t="17399" b="5031"/>
          <a:stretch>
            <a:fillRect/>
          </a:stretch>
        </p:blipFill>
        <p:spPr>
          <a:xfrm>
            <a:off x="5015865" y="1412240"/>
            <a:ext cx="3870960" cy="537464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08440" cy="1143000"/>
          </a:xfrm>
          <a:solidFill>
            <a:schemeClr val="accent2">
              <a:lumMod val="40000"/>
              <a:lumOff val="60000"/>
            </a:schemeClr>
          </a:solidFill>
        </p:spPr>
        <p:txBody>
          <a:bodyPr/>
          <a:p>
            <a:pPr algn="just"/>
            <a:r>
              <a:rPr lang="en-US" altLang="es-ES" sz="1600"/>
              <a:t>LUNES 23 DE DICIEMBRE PARTICIPE DE INTEGRACI</a:t>
            </a:r>
            <a:r>
              <a:rPr lang="en-US" altLang="en-US" sz="1600"/>
              <a:t>Ó</a:t>
            </a:r>
            <a:r>
              <a:rPr lang="en-US" altLang="es-ES" sz="1600"/>
              <a:t>N DE NAVIDAD CON LOS INTEGRANTES DEL  GAD RURAL PARROQUIA LA VICTORIA.</a:t>
            </a:r>
            <a:endParaRPr lang="en-US" altLang="es-ES"/>
          </a:p>
        </p:txBody>
      </p:sp>
      <p:pic>
        <p:nvPicPr>
          <p:cNvPr id="216" name="Imagen 216" descr="C:\Users\CISNE@COMPU\Downloads\4247c6b4-0875-43aa-9796-986f62a71629.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163320" y="1417955"/>
            <a:ext cx="6867525" cy="541274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905" y="274955"/>
            <a:ext cx="9140825" cy="1143000"/>
          </a:xfrm>
          <a:solidFill>
            <a:schemeClr val="accent2">
              <a:lumMod val="40000"/>
              <a:lumOff val="60000"/>
            </a:schemeClr>
          </a:solidFill>
        </p:spPr>
        <p:txBody>
          <a:bodyPr/>
          <a:p>
            <a:pPr algn="just"/>
            <a:r>
              <a:rPr lang="en-US" altLang="es-ES" sz="1600"/>
              <a:t>MARTES 31 DE DICIEMBRE, REALICE ATENCION AL PUBLICO EN OFICINAS DEL GAD RURAL APRROQUIA LA VICTORIA.</a:t>
            </a:r>
            <a:endParaRPr lang="en-US" altLang="es-ES" sz="1600"/>
          </a:p>
        </p:txBody>
      </p:sp>
      <p:pic>
        <p:nvPicPr>
          <p:cNvPr id="224" name="Imagen 11"/>
          <p:cNvPicPr>
            <a:picLocks noChangeAspect="1"/>
          </p:cNvPicPr>
          <p:nvPr/>
        </p:nvPicPr>
        <p:blipFill>
          <a:blip r:embed="rId1"/>
          <a:stretch>
            <a:fillRect/>
          </a:stretch>
        </p:blipFill>
        <p:spPr>
          <a:xfrm>
            <a:off x="846455" y="1417955"/>
            <a:ext cx="3133090" cy="5416550"/>
          </a:xfrm>
          <a:prstGeom prst="rect">
            <a:avLst/>
          </a:prstGeom>
          <a:noFill/>
          <a:ln>
            <a:noFill/>
          </a:ln>
        </p:spPr>
      </p:pic>
      <p:pic>
        <p:nvPicPr>
          <p:cNvPr id="225" name="Imagen 12"/>
          <p:cNvPicPr>
            <a:picLocks noChangeAspect="1"/>
          </p:cNvPicPr>
          <p:nvPr/>
        </p:nvPicPr>
        <p:blipFill>
          <a:blip r:embed="rId2"/>
          <a:stretch>
            <a:fillRect/>
          </a:stretch>
        </p:blipFill>
        <p:spPr>
          <a:xfrm>
            <a:off x="5004435" y="1417955"/>
            <a:ext cx="3257550" cy="5439410"/>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457200" y="633095"/>
            <a:ext cx="8229600" cy="5467985"/>
          </a:xfrm>
          <a:solidFill>
            <a:schemeClr val="accent2">
              <a:lumMod val="40000"/>
              <a:lumOff val="60000"/>
            </a:schemeClr>
          </a:solidFill>
        </p:spPr>
        <p:txBody>
          <a:bodyPr/>
          <a:p>
            <a:r>
              <a:rPr b="1">
                <a:solidFill>
                  <a:srgbClr val="000000"/>
                </a:solidFill>
                <a:latin typeface="Arial" panose="020B0604020202020204"/>
                <a:ea typeface="Arial Unicode MS" panose="020B0604020202020204" charset="-122"/>
                <a:sym typeface="+mn-ea"/>
              </a:rPr>
              <a:t>Sr. Rosa Ana Cada Perez  </a:t>
            </a:r>
            <a:br>
              <a:rPr b="1">
                <a:solidFill>
                  <a:srgbClr val="000000"/>
                </a:solidFill>
                <a:latin typeface="Arial" panose="020B0604020202020204"/>
                <a:ea typeface="Arial Unicode MS" panose="020B0604020202020204" charset="-122"/>
              </a:rPr>
            </a:br>
            <a:r>
              <a:rPr b="1">
                <a:solidFill>
                  <a:srgbClr val="000000"/>
                </a:solidFill>
                <a:latin typeface="Arial" panose="020B0604020202020204"/>
                <a:ea typeface="Arial Unicode MS" panose="020B0604020202020204" charset="-122"/>
                <a:sym typeface="+mn-ea"/>
              </a:rPr>
              <a:t>Vicepresidenta </a:t>
            </a:r>
            <a:br>
              <a:rPr b="1">
                <a:solidFill>
                  <a:srgbClr val="000000"/>
                </a:solidFill>
                <a:latin typeface="Arial" panose="020B0604020202020204"/>
                <a:ea typeface="Arial Unicode MS" panose="020B0604020202020204" charset="-122"/>
              </a:rPr>
            </a:br>
            <a:r>
              <a:rPr b="1">
                <a:solidFill>
                  <a:srgbClr val="000000"/>
                </a:solidFill>
                <a:latin typeface="Arial" panose="020B0604020202020204"/>
                <a:ea typeface="Arial Unicode MS" panose="020B0604020202020204" charset="-122"/>
                <a:sym typeface="+mn-ea"/>
              </a:rPr>
              <a:t>GAD Rural Parroquia</a:t>
            </a:r>
            <a:br>
              <a:rPr b="1">
                <a:solidFill>
                  <a:srgbClr val="000000"/>
                </a:solidFill>
                <a:latin typeface="Arial" panose="020B0604020202020204"/>
                <a:ea typeface="Arial Unicode MS" panose="020B0604020202020204" charset="-122"/>
              </a:rPr>
            </a:br>
            <a:r>
              <a:rPr b="1">
                <a:solidFill>
                  <a:srgbClr val="000000"/>
                </a:solidFill>
                <a:latin typeface="Arial" panose="020B0604020202020204"/>
                <a:ea typeface="Arial Unicode MS" panose="020B0604020202020204" charset="-122"/>
                <a:sym typeface="+mn-ea"/>
              </a:rPr>
              <a:t>La Victoria</a:t>
            </a:r>
            <a:endParaRPr lang="es-ES" altLang="en-US"/>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457200" y="1296035"/>
            <a:ext cx="8229600" cy="4333240"/>
          </a:xfrm>
          <a:solidFill>
            <a:schemeClr val="accent2">
              <a:lumMod val="40000"/>
              <a:lumOff val="60000"/>
            </a:schemeClr>
          </a:solidFill>
        </p:spPr>
        <p:txBody>
          <a:bodyPr/>
          <a:p>
            <a:r>
              <a:rPr lang="es-ES" altLang="en-US">
                <a:sym typeface="+mn-ea"/>
              </a:rPr>
              <a:t>GRACIAS</a:t>
            </a:r>
            <a:endParaRPr lang="es-E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50350" cy="1143000"/>
          </a:xfrm>
          <a:solidFill>
            <a:schemeClr val="accent2">
              <a:lumMod val="40000"/>
              <a:lumOff val="60000"/>
            </a:schemeClr>
          </a:solidFill>
        </p:spPr>
        <p:txBody>
          <a:bodyPr/>
          <a:p>
            <a:pPr algn="just"/>
            <a:r>
              <a:rPr lang="en-US" altLang="es-ES" sz="1600"/>
              <a:t>LUNES 22 ENERO, PARTICIPE DE LA REUNI</a:t>
            </a:r>
            <a:r>
              <a:rPr lang="en-US" altLang="en-US" sz="1600"/>
              <a:t>Ó</a:t>
            </a:r>
            <a:r>
              <a:rPr lang="en-US" altLang="es-ES" sz="1600"/>
              <a:t>N DONDE SE REALIZ</a:t>
            </a:r>
            <a:r>
              <a:rPr lang="en-US" altLang="en-US" sz="1600"/>
              <a:t>Ó</a:t>
            </a:r>
            <a:r>
              <a:rPr lang="en-US" altLang="es-ES" sz="1600"/>
              <a:t> LA SOCIALIZACI</a:t>
            </a:r>
            <a:r>
              <a:rPr lang="en-US" altLang="en-US" sz="1600"/>
              <a:t>Ó</a:t>
            </a:r>
            <a:r>
              <a:rPr lang="en-US" altLang="es-ES" sz="1600"/>
              <a:t>N DEL PROYECTO CASA COMUNAL SITIO RIO NEGRO.</a:t>
            </a:r>
            <a:endParaRPr lang="en-US" altLang="es-ES" sz="1600"/>
          </a:p>
        </p:txBody>
      </p:sp>
      <p:pic>
        <p:nvPicPr>
          <p:cNvPr id="15" name="Imagen 12"/>
          <p:cNvPicPr>
            <a:picLocks noChangeAspect="1"/>
          </p:cNvPicPr>
          <p:nvPr/>
        </p:nvPicPr>
        <p:blipFill>
          <a:blip r:embed="rId1"/>
          <a:stretch>
            <a:fillRect/>
          </a:stretch>
        </p:blipFill>
        <p:spPr>
          <a:xfrm>
            <a:off x="981710" y="1412240"/>
            <a:ext cx="7251065" cy="5419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905" y="274955"/>
            <a:ext cx="9140825" cy="1143000"/>
          </a:xfrm>
          <a:solidFill>
            <a:schemeClr val="accent2">
              <a:lumMod val="40000"/>
              <a:lumOff val="60000"/>
            </a:schemeClr>
          </a:solidFill>
        </p:spPr>
        <p:txBody>
          <a:bodyPr/>
          <a:p>
            <a:pPr algn="just"/>
            <a:r>
              <a:rPr lang="en-US" altLang="es-ES" sz="1600"/>
              <a:t>MARTES 23 DE ENERO,EN LA MA</a:t>
            </a:r>
            <a:r>
              <a:rPr lang="en-US" altLang="en-US" sz="1600"/>
              <a:t>Ñ</a:t>
            </a:r>
            <a:r>
              <a:rPr lang="en-US" altLang="es-ES" sz="1600"/>
              <a:t>ANA REALICE ATENCI</a:t>
            </a:r>
            <a:r>
              <a:rPr lang="en-US" altLang="en-US" sz="1600"/>
              <a:t>Ó</a:t>
            </a:r>
            <a:r>
              <a:rPr lang="en-US" altLang="es-ES" sz="1600"/>
              <a:t>N AL P</a:t>
            </a:r>
            <a:r>
              <a:rPr lang="en-US" altLang="en-US" sz="1600"/>
              <a:t>Ú</a:t>
            </a:r>
            <a:r>
              <a:rPr lang="en-US" altLang="es-ES" sz="1600"/>
              <a:t>BLICO EN OFICINA DEL GAD RURAL PARROQUIA LA VICTORIA REALICE UNA INSPECCI</a:t>
            </a:r>
            <a:r>
              <a:rPr lang="en-US" altLang="en-US" sz="1600"/>
              <a:t>Ó</a:t>
            </a:r>
            <a:r>
              <a:rPr lang="en-US" altLang="es-ES" sz="1600"/>
              <a:t>N EN LA CASA COMUNAL SITIO RIO NEGRO DONDE SE EST</a:t>
            </a:r>
            <a:r>
              <a:rPr lang="en-US" altLang="en-US" sz="1600"/>
              <a:t>Á</a:t>
            </a:r>
            <a:r>
              <a:rPr lang="en-US" altLang="es-ES" sz="1600"/>
              <a:t> REALIZANDO TRABAJOS DE CONSTRUCCI</a:t>
            </a:r>
            <a:r>
              <a:rPr lang="en-US" altLang="en-US" sz="1600"/>
              <a:t>Ó</a:t>
            </a:r>
            <a:r>
              <a:rPr lang="en-US" altLang="es-ES" sz="1600"/>
              <a:t>N DE LA CASA COMUNAL.</a:t>
            </a:r>
            <a:endParaRPr lang="en-US" altLang="es-ES" sz="1600"/>
          </a:p>
        </p:txBody>
      </p:sp>
      <p:pic>
        <p:nvPicPr>
          <p:cNvPr id="16" name="Imagen 13"/>
          <p:cNvPicPr>
            <a:picLocks noChangeAspect="1"/>
          </p:cNvPicPr>
          <p:nvPr/>
        </p:nvPicPr>
        <p:blipFill>
          <a:blip r:embed="rId1"/>
          <a:stretch>
            <a:fillRect/>
          </a:stretch>
        </p:blipFill>
        <p:spPr>
          <a:xfrm>
            <a:off x="571500" y="1412240"/>
            <a:ext cx="3914775" cy="5399405"/>
          </a:xfrm>
          <a:prstGeom prst="rect">
            <a:avLst/>
          </a:prstGeom>
          <a:noFill/>
          <a:ln>
            <a:noFill/>
          </a:ln>
        </p:spPr>
      </p:pic>
      <p:pic>
        <p:nvPicPr>
          <p:cNvPr id="17" name="Imagen 14"/>
          <p:cNvPicPr>
            <a:picLocks noChangeAspect="1"/>
          </p:cNvPicPr>
          <p:nvPr/>
        </p:nvPicPr>
        <p:blipFill>
          <a:blip r:embed="rId2"/>
          <a:stretch>
            <a:fillRect/>
          </a:stretch>
        </p:blipFill>
        <p:spPr>
          <a:xfrm>
            <a:off x="5022850" y="1412240"/>
            <a:ext cx="3558540" cy="54330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28760" cy="1143000"/>
          </a:xfrm>
          <a:solidFill>
            <a:schemeClr val="accent2">
              <a:lumMod val="40000"/>
              <a:lumOff val="60000"/>
            </a:schemeClr>
          </a:solidFill>
        </p:spPr>
        <p:txBody>
          <a:bodyPr/>
          <a:p>
            <a:pPr algn="just"/>
            <a:r>
              <a:rPr lang="en-US" altLang="es-ES" sz="1600"/>
              <a:t>JUEVES 01 DE FENRERO,PARTICIPE DE LA CAMPA</a:t>
            </a:r>
            <a:r>
              <a:rPr lang="en-US" altLang="en-US" sz="1600"/>
              <a:t>Ñ</a:t>
            </a:r>
            <a:r>
              <a:rPr lang="en-US" altLang="es-ES" sz="1600"/>
              <a:t>A MEDICA EN EL SITIO RIO NEGRO DONDE SE DIO ATENCI</a:t>
            </a:r>
            <a:r>
              <a:rPr lang="en-US" altLang="en-US" sz="1600"/>
              <a:t>Ó</a:t>
            </a:r>
            <a:r>
              <a:rPr lang="en-US" altLang="es-ES" sz="1600"/>
              <a:t>N AL P</a:t>
            </a:r>
            <a:r>
              <a:rPr lang="en-US" altLang="en-US" sz="1600"/>
              <a:t>Ú</a:t>
            </a:r>
            <a:r>
              <a:rPr lang="en-US" altLang="es-ES" sz="1600"/>
              <a:t>BLICO SOBRE TODO ATENCI</a:t>
            </a:r>
            <a:r>
              <a:rPr lang="en-US" altLang="en-US" sz="1600"/>
              <a:t>Ó</a:t>
            </a:r>
            <a:r>
              <a:rPr lang="en-US" altLang="es-ES" sz="1600"/>
              <a:t>N A LA MUJER PAPA NICOLAU</a:t>
            </a:r>
            <a:endParaRPr lang="en-US" altLang="es-ES" sz="1600"/>
          </a:p>
        </p:txBody>
      </p:sp>
      <p:pic>
        <p:nvPicPr>
          <p:cNvPr id="18" name="Imagen 15"/>
          <p:cNvPicPr>
            <a:picLocks noChangeAspect="1"/>
          </p:cNvPicPr>
          <p:nvPr/>
        </p:nvPicPr>
        <p:blipFill>
          <a:blip r:embed="rId1"/>
          <a:stretch>
            <a:fillRect/>
          </a:stretch>
        </p:blipFill>
        <p:spPr>
          <a:xfrm>
            <a:off x="601980" y="1417955"/>
            <a:ext cx="7638415" cy="5422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38920" cy="1143000"/>
          </a:xfrm>
          <a:solidFill>
            <a:schemeClr val="accent2">
              <a:lumMod val="40000"/>
              <a:lumOff val="60000"/>
            </a:schemeClr>
          </a:solidFill>
        </p:spPr>
        <p:txBody>
          <a:bodyPr/>
          <a:p>
            <a:pPr algn="just"/>
            <a:r>
              <a:rPr lang="en-US" altLang="es-ES" sz="1600"/>
              <a:t>VIERNES 02 DE FEBRERO, ACUD</a:t>
            </a:r>
            <a:r>
              <a:rPr lang="en-US" altLang="en-US" sz="1600"/>
              <a:t>Í</a:t>
            </a:r>
            <a:r>
              <a:rPr lang="en-US" altLang="es-ES" sz="1600"/>
              <a:t> HASTA EL CAMPAMENTO DE LA PREFECTURA DE EL ORO ENCOMPA</a:t>
            </a:r>
            <a:r>
              <a:rPr lang="en-US" altLang="en-US" sz="1600"/>
              <a:t>ÑÍ</a:t>
            </a:r>
            <a:r>
              <a:rPr lang="en-US" altLang="es-ES" sz="1600"/>
              <a:t>A DEL SR. CARLOS GRACIA VOCAL PRINCIPAL Y EL SR. REINALDO RODR</a:t>
            </a:r>
            <a:r>
              <a:rPr lang="en-US" altLang="en-US" sz="1600"/>
              <a:t>Í</a:t>
            </a:r>
            <a:r>
              <a:rPr lang="en-US" altLang="es-ES" sz="1600"/>
              <a:t>GUEZ PRESIDENTE DEL GAD, PARA SOLICITAR QUE SE CONTIN</a:t>
            </a:r>
            <a:r>
              <a:rPr lang="en-US" altLang="en-US" sz="1600"/>
              <a:t>Ú</a:t>
            </a:r>
            <a:r>
              <a:rPr lang="en-US" altLang="es-ES" sz="1600"/>
              <a:t>E CON EL ASFALTO DE LA V</a:t>
            </a:r>
            <a:r>
              <a:rPr lang="en-US" altLang="en-US" sz="1600"/>
              <a:t>Í</a:t>
            </a:r>
            <a:r>
              <a:rPr lang="en-US" altLang="es-ES" sz="1600"/>
              <a:t>A SAN JOAQU</a:t>
            </a:r>
            <a:r>
              <a:rPr lang="en-US" altLang="en-US" sz="1600"/>
              <a:t>Í</a:t>
            </a:r>
            <a:r>
              <a:rPr lang="en-US" altLang="es-ES" sz="1600"/>
              <a:t>N Y CAMINOS VECINALES DEL SECTOR.</a:t>
            </a:r>
            <a:endParaRPr lang="en-US" altLang="es-ES" sz="1600"/>
          </a:p>
        </p:txBody>
      </p:sp>
      <p:pic>
        <p:nvPicPr>
          <p:cNvPr id="24" name="Imagen 16"/>
          <p:cNvPicPr>
            <a:picLocks noChangeAspect="1"/>
          </p:cNvPicPr>
          <p:nvPr/>
        </p:nvPicPr>
        <p:blipFill>
          <a:blip r:embed="rId1"/>
          <a:stretch>
            <a:fillRect/>
          </a:stretch>
        </p:blipFill>
        <p:spPr>
          <a:xfrm>
            <a:off x="471805" y="1417955"/>
            <a:ext cx="8075295" cy="54349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457200" y="463550"/>
            <a:ext cx="8229600" cy="5534025"/>
          </a:xfrm>
          <a:solidFill>
            <a:schemeClr val="accent2">
              <a:lumMod val="40000"/>
              <a:lumOff val="60000"/>
            </a:schemeClr>
          </a:solidFill>
        </p:spPr>
        <p:txBody>
          <a:bodyPr/>
          <a:p>
            <a:pPr algn="l"/>
            <a:r>
              <a:rPr lang="es-ES" altLang="en-US" sz="2000" b="1">
                <a:latin typeface="Arial" panose="020B0604020202020204" pitchFamily="34" charset="0"/>
                <a:cs typeface="Arial" panose="020B0604020202020204" pitchFamily="34" charset="0"/>
                <a:sym typeface="+mn-ea"/>
              </a:rPr>
              <a:t>PARTICIPE DE 24 REUNIONES ORDINARIAS </a:t>
            </a:r>
            <a:br>
              <a:rPr lang="es-ES" altLang="en-US" sz="2000" b="1">
                <a:latin typeface="Arial" panose="020B0604020202020204" pitchFamily="34" charset="0"/>
                <a:cs typeface="Arial" panose="020B0604020202020204" pitchFamily="34" charset="0"/>
                <a:sym typeface="+mn-ea"/>
              </a:rPr>
            </a:br>
            <a:r>
              <a:rPr lang="es-ES" altLang="en-US" sz="2000" b="1">
                <a:latin typeface="Arial" panose="020B0604020202020204" pitchFamily="34" charset="0"/>
                <a:cs typeface="Arial" panose="020B0604020202020204" pitchFamily="34" charset="0"/>
                <a:sym typeface="+mn-ea"/>
              </a:rPr>
              <a:t>RESOLUCIONES:</a:t>
            </a:r>
            <a:br>
              <a:rPr lang="es-ES" altLang="en-US" sz="2000" b="1">
                <a:latin typeface="Arial" panose="020B0604020202020204" pitchFamily="34" charset="0"/>
                <a:cs typeface="Arial" panose="020B0604020202020204" pitchFamily="34" charset="0"/>
                <a:sym typeface="+mn-ea"/>
              </a:rPr>
            </a:br>
            <a:r>
              <a:rPr lang="es-ES" altLang="en-US" sz="2000" b="1">
                <a:latin typeface="Arial" panose="020B0604020202020204" pitchFamily="34" charset="0"/>
                <a:cs typeface="Arial" panose="020B0604020202020204" pitchFamily="34" charset="0"/>
                <a:sym typeface="+mn-ea"/>
              </a:rPr>
              <a:t>MANTENIMIENTO CANCHA SINTETICA CABECERA PARROQUIAL </a:t>
            </a:r>
            <a:br>
              <a:rPr lang="es-ES" altLang="en-US" sz="2000" b="1">
                <a:latin typeface="Arial" panose="020B0604020202020204" pitchFamily="34" charset="0"/>
                <a:cs typeface="Arial" panose="020B0604020202020204" pitchFamily="34" charset="0"/>
                <a:sym typeface="+mn-ea"/>
              </a:rPr>
            </a:br>
            <a:r>
              <a:rPr lang="es-ES" altLang="en-US" sz="2000" b="1">
                <a:latin typeface="Arial" panose="020B0604020202020204" pitchFamily="34" charset="0"/>
                <a:cs typeface="Arial" panose="020B0604020202020204" pitchFamily="34" charset="0"/>
                <a:sym typeface="+mn-ea"/>
              </a:rPr>
              <a:t>MANTENIMINETO EDIFICIO DEL GAD RURAL PARROQUIA LA VICTORIA</a:t>
            </a:r>
            <a:br>
              <a:rPr lang="es-ES" altLang="en-US" sz="2000" b="1">
                <a:latin typeface="Arial" panose="020B0604020202020204" pitchFamily="34" charset="0"/>
                <a:cs typeface="Arial" panose="020B0604020202020204" pitchFamily="34" charset="0"/>
                <a:sym typeface="+mn-ea"/>
              </a:rPr>
            </a:br>
            <a:r>
              <a:rPr lang="es-ES" altLang="en-US" sz="2000" b="1">
                <a:latin typeface="Arial" panose="020B0604020202020204" pitchFamily="34" charset="0"/>
                <a:cs typeface="Arial" panose="020B0604020202020204" pitchFamily="34" charset="0"/>
                <a:sym typeface="+mn-ea"/>
              </a:rPr>
              <a:t>MEJORAMIENTO DE LA CASA COMUNAL SITIO RIO NEGRO </a:t>
            </a:r>
            <a:br>
              <a:rPr lang="es-ES" altLang="en-US" sz="2000" b="1">
                <a:latin typeface="Arial" panose="020B0604020202020204" pitchFamily="34" charset="0"/>
                <a:cs typeface="Arial" panose="020B0604020202020204" pitchFamily="34" charset="0"/>
                <a:sym typeface="+mn-ea"/>
              </a:rPr>
            </a:br>
            <a:r>
              <a:rPr lang="es-ES" altLang="en-US" sz="2000" b="1">
                <a:latin typeface="Arial" panose="020B0604020202020204" pitchFamily="34" charset="0"/>
                <a:cs typeface="Arial" panose="020B0604020202020204" pitchFamily="34" charset="0"/>
                <a:sym typeface="+mn-ea"/>
              </a:rPr>
              <a:t> ELABORACION DEL PDyOT</a:t>
            </a:r>
            <a:br>
              <a:rPr lang="es-ES" altLang="en-US" sz="2000" b="1">
                <a:latin typeface="Arial" panose="020B0604020202020204" pitchFamily="34" charset="0"/>
                <a:cs typeface="Arial" panose="020B0604020202020204" pitchFamily="34" charset="0"/>
                <a:sym typeface="+mn-ea"/>
              </a:rPr>
            </a:br>
            <a:r>
              <a:rPr lang="es-ES" altLang="en-US" sz="2000" b="1">
                <a:latin typeface="Arial" panose="020B0604020202020204" pitchFamily="34" charset="0"/>
                <a:cs typeface="Arial" panose="020B0604020202020204" pitchFamily="34" charset="0"/>
                <a:sym typeface="+mn-ea"/>
              </a:rPr>
              <a:t>INFIMA DE MANTENIMIENTO POSO DE OXIDACION PARROQUIA LA VICTORIA.</a:t>
            </a:r>
            <a:br>
              <a:rPr lang="es-ES" altLang="en-US" sz="2000" b="1">
                <a:latin typeface="Arial" panose="020B0604020202020204" pitchFamily="34" charset="0"/>
                <a:cs typeface="Arial" panose="020B0604020202020204" pitchFamily="34" charset="0"/>
                <a:sym typeface="+mn-ea"/>
              </a:rPr>
            </a:br>
            <a:r>
              <a:rPr lang="es-ES" altLang="en-US" sz="2000" b="1">
                <a:latin typeface="Arial" panose="020B0604020202020204" pitchFamily="34" charset="0"/>
                <a:cs typeface="Arial" panose="020B0604020202020204" pitchFamily="34" charset="0"/>
                <a:sym typeface="+mn-ea"/>
              </a:rPr>
              <a:t>APRO</a:t>
            </a:r>
            <a:r>
              <a:rPr lang="es-EC" altLang="es-ES" sz="2000" b="1">
                <a:latin typeface="Arial" panose="020B0604020202020204" pitchFamily="34" charset="0"/>
                <a:cs typeface="Arial" panose="020B0604020202020204" pitchFamily="34" charset="0"/>
                <a:sym typeface="+mn-ea"/>
              </a:rPr>
              <a:t>B</a:t>
            </a:r>
            <a:r>
              <a:rPr lang="es-ES" altLang="en-US" sz="2000" b="1">
                <a:latin typeface="Arial" panose="020B0604020202020204" pitchFamily="34" charset="0"/>
                <a:cs typeface="Arial" panose="020B0604020202020204" pitchFamily="34" charset="0"/>
                <a:sym typeface="+mn-ea"/>
              </a:rPr>
              <a:t>ACION DE LOS PROYECTOS SOCIALES, PROYECTO ADULTO MAYOR Y ESCUELA DE FUTBOL.</a:t>
            </a:r>
            <a:endParaRPr lang="es-ES" altLang="en-US" sz="200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33205" cy="1143000"/>
          </a:xfrm>
          <a:solidFill>
            <a:schemeClr val="accent2">
              <a:lumMod val="40000"/>
              <a:lumOff val="60000"/>
            </a:schemeClr>
          </a:solidFill>
        </p:spPr>
        <p:txBody>
          <a:bodyPr/>
          <a:p>
            <a:pPr algn="just"/>
            <a:r>
              <a:rPr lang="en-US" altLang="es-ES" sz="1600"/>
              <a:t>MARTES 06 DE FEBRERO,REALICE UN RECORRIDO POR LA CABECERA PARROQUIAL DONDE SE PUDO EVIDENCIAR QUE LA GENTE BOTA BASURA A LA PROPIEDAD EL SR. DARWINPINEDA GENERANDO MAL ESTAR ENTRE LOS MORADORES Y EL SR. ANTES NOMBRADO.</a:t>
            </a:r>
            <a:endParaRPr lang="en-US" altLang="es-ES" sz="1600"/>
          </a:p>
        </p:txBody>
      </p:sp>
      <p:pic>
        <p:nvPicPr>
          <p:cNvPr id="26" name="Imagen 18"/>
          <p:cNvPicPr>
            <a:picLocks noChangeAspect="1"/>
          </p:cNvPicPr>
          <p:nvPr/>
        </p:nvPicPr>
        <p:blipFill>
          <a:blip r:embed="rId1"/>
          <a:stretch>
            <a:fillRect/>
          </a:stretch>
        </p:blipFill>
        <p:spPr>
          <a:xfrm>
            <a:off x="683260" y="1340485"/>
            <a:ext cx="3641090" cy="5433060"/>
          </a:xfrm>
          <a:prstGeom prst="rect">
            <a:avLst/>
          </a:prstGeom>
          <a:noFill/>
          <a:ln>
            <a:noFill/>
          </a:ln>
        </p:spPr>
      </p:pic>
      <p:pic>
        <p:nvPicPr>
          <p:cNvPr id="27" name="Imagen 19"/>
          <p:cNvPicPr>
            <a:picLocks noChangeAspect="1"/>
          </p:cNvPicPr>
          <p:nvPr/>
        </p:nvPicPr>
        <p:blipFill>
          <a:blip r:embed="rId2"/>
          <a:stretch>
            <a:fillRect/>
          </a:stretch>
        </p:blipFill>
        <p:spPr>
          <a:xfrm>
            <a:off x="5076190" y="1412240"/>
            <a:ext cx="3439795" cy="5426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44635" cy="1143000"/>
          </a:xfrm>
          <a:solidFill>
            <a:schemeClr val="accent2">
              <a:lumMod val="40000"/>
              <a:lumOff val="60000"/>
            </a:schemeClr>
          </a:solidFill>
        </p:spPr>
        <p:txBody>
          <a:bodyPr/>
          <a:p>
            <a:pPr algn="just"/>
            <a:r>
              <a:rPr lang="en-US" altLang="es-ES" sz="1600"/>
              <a:t>LUNES 19 DE FEBRERO,PARTICIPE DE UNA REUNI</a:t>
            </a:r>
            <a:r>
              <a:rPr lang="en-US" altLang="en-US" sz="1600"/>
              <a:t>Ó</a:t>
            </a:r>
            <a:r>
              <a:rPr lang="en-US" altLang="es-ES" sz="1600"/>
              <a:t>N DE TRABAJO CON LOS MORADORES DEL SITIO EL PARA</a:t>
            </a:r>
            <a:r>
              <a:rPr lang="en-US" altLang="en-US" sz="1600"/>
              <a:t>Í</a:t>
            </a:r>
            <a:r>
              <a:rPr lang="en-US" altLang="es-ES" sz="1600"/>
              <a:t>SO</a:t>
            </a:r>
            <a:endParaRPr lang="en-US" altLang="es-ES" sz="1600"/>
          </a:p>
        </p:txBody>
      </p:sp>
      <p:pic>
        <p:nvPicPr>
          <p:cNvPr id="28" name="Imagen 20"/>
          <p:cNvPicPr>
            <a:picLocks noChangeAspect="1"/>
          </p:cNvPicPr>
          <p:nvPr/>
        </p:nvPicPr>
        <p:blipFill>
          <a:blip r:embed="rId1"/>
          <a:stretch>
            <a:fillRect/>
          </a:stretch>
        </p:blipFill>
        <p:spPr>
          <a:xfrm>
            <a:off x="731520" y="1417955"/>
            <a:ext cx="7665085" cy="541147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just"/>
            <a:r>
              <a:rPr lang="en-US" altLang="es-ES" sz="1600"/>
              <a:t>MARTES 20 DE FEBRERO,ATENCI</a:t>
            </a:r>
            <a:r>
              <a:rPr lang="en-US" altLang="en-US" sz="1600"/>
              <a:t>Ó</a:t>
            </a:r>
            <a:r>
              <a:rPr lang="en-US" altLang="es-ES" sz="1600"/>
              <a:t>N AL P</a:t>
            </a:r>
            <a:r>
              <a:rPr lang="en-US" altLang="en-US" sz="1600"/>
              <a:t>Ú</a:t>
            </a:r>
            <a:r>
              <a:rPr lang="en-US" altLang="es-ES" sz="1600"/>
              <a:t>BLICO EN EL GAD RURAL PARROQUIA LA VICTORIA</a:t>
            </a:r>
            <a:endParaRPr lang="en-US" altLang="es-ES" sz="1600"/>
          </a:p>
        </p:txBody>
      </p:sp>
      <p:pic>
        <p:nvPicPr>
          <p:cNvPr id="29" name="Imagen 21"/>
          <p:cNvPicPr>
            <a:picLocks noChangeAspect="1"/>
          </p:cNvPicPr>
          <p:nvPr/>
        </p:nvPicPr>
        <p:blipFill>
          <a:blip r:embed="rId1"/>
          <a:stretch>
            <a:fillRect/>
          </a:stretch>
        </p:blipFill>
        <p:spPr>
          <a:xfrm>
            <a:off x="883285" y="1412240"/>
            <a:ext cx="7263130" cy="545338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49080" cy="1143000"/>
          </a:xfrm>
          <a:solidFill>
            <a:schemeClr val="accent2">
              <a:lumMod val="40000"/>
              <a:lumOff val="60000"/>
            </a:schemeClr>
          </a:solidFill>
        </p:spPr>
        <p:txBody>
          <a:bodyPr/>
          <a:p>
            <a:pPr algn="just"/>
            <a:r>
              <a:rPr lang="en-US" altLang="es-ES" sz="1600"/>
              <a:t>MARTES 20 DE FEBRERO, REALICE UNA INSPECCI</a:t>
            </a:r>
            <a:r>
              <a:rPr lang="en-US" altLang="en-US" sz="1600"/>
              <a:t>Ó</a:t>
            </a:r>
            <a:r>
              <a:rPr lang="en-US" altLang="es-ES" sz="1600"/>
              <a:t>N EN LA V</a:t>
            </a:r>
            <a:r>
              <a:rPr lang="en-US" altLang="en-US" sz="1600"/>
              <a:t>Í</a:t>
            </a:r>
            <a:r>
              <a:rPr lang="en-US" altLang="es-ES" sz="1600"/>
              <a:t>A, LA VICTORIA SITIO EL PARA</a:t>
            </a:r>
            <a:r>
              <a:rPr lang="en-US" altLang="en-US" sz="1600"/>
              <a:t>Í</a:t>
            </a:r>
            <a:r>
              <a:rPr lang="en-US" altLang="es-ES" sz="1600"/>
              <a:t>SO PARAOBSERVAR LA MALEZA QUE EST</a:t>
            </a:r>
            <a:r>
              <a:rPr lang="en-US" altLang="en-US" sz="1600"/>
              <a:t>Á</a:t>
            </a:r>
            <a:r>
              <a:rPr lang="en-US" altLang="es-ES" sz="1600"/>
              <a:t> OCASIONANDO MAL ESTAR EN EL TR</a:t>
            </a:r>
            <a:r>
              <a:rPr lang="en-US" altLang="en-US" sz="1600"/>
              <a:t>Á</a:t>
            </a:r>
            <a:r>
              <a:rPr lang="en-US" altLang="es-ES" sz="1600"/>
              <a:t>FICO DE VEH</a:t>
            </a:r>
            <a:r>
              <a:rPr lang="en-US" altLang="en-US" sz="1600"/>
              <a:t>Í</a:t>
            </a:r>
            <a:r>
              <a:rPr lang="en-US" altLang="es-ES" sz="1600"/>
              <a:t>CULOS QUE POR VARIAS OCASIONES HA GENERADO ACCIDENTES.</a:t>
            </a:r>
            <a:endParaRPr lang="en-US" altLang="es-ES" sz="1600"/>
          </a:p>
        </p:txBody>
      </p:sp>
      <p:pic>
        <p:nvPicPr>
          <p:cNvPr id="30" name="Imagen 22"/>
          <p:cNvPicPr>
            <a:picLocks noChangeAspect="1"/>
          </p:cNvPicPr>
          <p:nvPr/>
        </p:nvPicPr>
        <p:blipFill>
          <a:blip r:embed="rId1"/>
          <a:stretch>
            <a:fillRect/>
          </a:stretch>
        </p:blipFill>
        <p:spPr>
          <a:xfrm>
            <a:off x="929640" y="1417955"/>
            <a:ext cx="7674610" cy="544004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49080" cy="1143000"/>
          </a:xfrm>
          <a:solidFill>
            <a:schemeClr val="accent2">
              <a:lumMod val="40000"/>
              <a:lumOff val="60000"/>
            </a:schemeClr>
          </a:solidFill>
        </p:spPr>
        <p:txBody>
          <a:bodyPr/>
          <a:p>
            <a:pPr algn="just"/>
            <a:r>
              <a:rPr lang="en-US" altLang="es-ES" sz="1600"/>
              <a:t>JUEVES 22 DE FEBRERO,ME TRASLADE HASTA EL GAD CANT</a:t>
            </a:r>
            <a:r>
              <a:rPr lang="en-US" altLang="en-US" sz="1600"/>
              <a:t>Ó</a:t>
            </a:r>
            <a:r>
              <a:rPr lang="en-US" altLang="es-ES" sz="1600"/>
              <a:t>N SANTA ROSA PARA DEJAR OFICIOPARA QUE SE REALICE LA LIMPIEZA DE LA V</a:t>
            </a:r>
            <a:r>
              <a:rPr lang="en-US" altLang="en-US" sz="1600"/>
              <a:t>Í</a:t>
            </a:r>
            <a:r>
              <a:rPr lang="en-US" altLang="es-ES" sz="1600"/>
              <a:t>A LA VICTORIA HASTA EL SITIO EL PARA</a:t>
            </a:r>
            <a:r>
              <a:rPr lang="en-US" altLang="en-US" sz="1600"/>
              <a:t>Í</a:t>
            </a:r>
            <a:r>
              <a:rPr lang="en-US" altLang="es-ES" sz="1600"/>
              <a:t>SO.</a:t>
            </a:r>
            <a:endParaRPr lang="en-US" altLang="es-ES" sz="1600"/>
          </a:p>
        </p:txBody>
      </p:sp>
      <p:pic>
        <p:nvPicPr>
          <p:cNvPr id="31" name="Imagen 1"/>
          <p:cNvPicPr>
            <a:picLocks noChangeAspect="1"/>
          </p:cNvPicPr>
          <p:nvPr/>
        </p:nvPicPr>
        <p:blipFill>
          <a:blip r:embed="rId1"/>
          <a:stretch>
            <a:fillRect/>
          </a:stretch>
        </p:blipFill>
        <p:spPr>
          <a:xfrm>
            <a:off x="773430" y="1417955"/>
            <a:ext cx="7397115" cy="54406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44635" cy="1143000"/>
          </a:xfrm>
          <a:solidFill>
            <a:schemeClr val="accent2">
              <a:lumMod val="40000"/>
              <a:lumOff val="60000"/>
            </a:schemeClr>
          </a:solidFill>
        </p:spPr>
        <p:txBody>
          <a:bodyPr/>
          <a:p>
            <a:pPr algn="just"/>
            <a:r>
              <a:rPr lang="en-US" altLang="es-ES" sz="1600"/>
              <a:t>VIERNES 23 DE FEBRERO, ME TRASLADE HASTA LAS INSTALACIONES DE EMPAPA SANTA ROSA PARA HACER SEGUIMIENTO SOBRE UN OFICIO PRESENTADO PARA QUE SEREQUISE LA LIMPIEZA DEL SISTEMA DE ALCANTARILLADO DE LA CABECERA PARROQUIA.</a:t>
            </a:r>
            <a:endParaRPr lang="en-US" altLang="es-ES" sz="1600"/>
          </a:p>
        </p:txBody>
      </p:sp>
      <p:pic>
        <p:nvPicPr>
          <p:cNvPr id="32" name="Imagen 2"/>
          <p:cNvPicPr>
            <a:picLocks noChangeAspect="1"/>
          </p:cNvPicPr>
          <p:nvPr/>
        </p:nvPicPr>
        <p:blipFill>
          <a:blip r:embed="rId1"/>
          <a:stretch>
            <a:fillRect/>
          </a:stretch>
        </p:blipFill>
        <p:spPr>
          <a:xfrm>
            <a:off x="1052195" y="1417955"/>
            <a:ext cx="7107555" cy="543941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2065" y="274955"/>
            <a:ext cx="9149080" cy="1393825"/>
          </a:xfrm>
          <a:solidFill>
            <a:schemeClr val="accent2">
              <a:lumMod val="40000"/>
              <a:lumOff val="60000"/>
            </a:schemeClr>
          </a:solidFill>
        </p:spPr>
        <p:txBody>
          <a:bodyPr/>
          <a:p>
            <a:pPr algn="just"/>
            <a:r>
              <a:rPr lang="en-US" altLang="es-ES" sz="1600"/>
              <a:t>VIERNES 23 DE FEBRERO, ME TRASLADE HASTA LAS INSTALACIONES DE PREFECTURA DE EL ORO PARA HACER SEGUIMIENTO SOBRE UN OFICIO PRESENTADO PARA QUE SREQUISE LA LIMPIEZA DEL CANAL DE AGUAS EN EL SITIO CARCHIPULLA, CANAL QUEGENERA MUCHO MAL ESTAR EN LA COMUNIDAD PORQUE EN LA TEMPORADA DE INVIERNO INUNDA LAS CASAS DEL SECTO.</a:t>
            </a:r>
            <a:endParaRPr lang="en-US" altLang="es-ES" sz="1600"/>
          </a:p>
        </p:txBody>
      </p:sp>
      <p:pic>
        <p:nvPicPr>
          <p:cNvPr id="33" name="Imagen 3"/>
          <p:cNvPicPr>
            <a:picLocks noChangeAspect="1"/>
          </p:cNvPicPr>
          <p:nvPr/>
        </p:nvPicPr>
        <p:blipFill>
          <a:blip r:embed="rId1"/>
          <a:stretch>
            <a:fillRect/>
          </a:stretch>
        </p:blipFill>
        <p:spPr>
          <a:xfrm>
            <a:off x="813435" y="1668780"/>
            <a:ext cx="7412990" cy="518858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59240" cy="1143000"/>
          </a:xfrm>
          <a:solidFill>
            <a:schemeClr val="accent2">
              <a:lumMod val="40000"/>
              <a:lumOff val="60000"/>
            </a:schemeClr>
          </a:solidFill>
        </p:spPr>
        <p:txBody>
          <a:bodyPr/>
          <a:p>
            <a:pPr algn="just"/>
            <a:r>
              <a:rPr lang="en-US" altLang="es-ES" sz="1600"/>
              <a:t>VIERNES 23 DE FERERO,ENTREGA DE OFICIOS A LOS DUE</a:t>
            </a:r>
            <a:r>
              <a:rPr lang="en-US" altLang="en-US" sz="1600"/>
              <a:t>Ñ</a:t>
            </a:r>
            <a:r>
              <a:rPr lang="en-US" altLang="es-ES" sz="1600"/>
              <a:t>OS DE LAS FINCAS QUE EST</a:t>
            </a:r>
            <a:r>
              <a:rPr lang="en-US" altLang="en-US" sz="1600"/>
              <a:t>Á</a:t>
            </a:r>
            <a:r>
              <a:rPr lang="en-US" altLang="es-ES" sz="1600"/>
              <a:t>N LIDERANDO CON LA V</a:t>
            </a:r>
            <a:r>
              <a:rPr lang="en-US" altLang="en-US" sz="1600"/>
              <a:t>Í</a:t>
            </a:r>
            <a:r>
              <a:rPr lang="en-US" altLang="es-ES" sz="1600"/>
              <a:t>A PARA QUE REALICEN LA LIMPIEZA.</a:t>
            </a:r>
            <a:endParaRPr lang="en-US" altLang="es-ES" sz="1600"/>
          </a:p>
        </p:txBody>
      </p:sp>
      <p:pic>
        <p:nvPicPr>
          <p:cNvPr id="34" name="Imagen 4"/>
          <p:cNvPicPr>
            <a:picLocks noChangeAspect="1"/>
          </p:cNvPicPr>
          <p:nvPr/>
        </p:nvPicPr>
        <p:blipFill>
          <a:blip r:embed="rId1"/>
          <a:stretch>
            <a:fillRect/>
          </a:stretch>
        </p:blipFill>
        <p:spPr>
          <a:xfrm>
            <a:off x="498475" y="1417955"/>
            <a:ext cx="3446145" cy="5432425"/>
          </a:xfrm>
          <a:prstGeom prst="rect">
            <a:avLst/>
          </a:prstGeom>
          <a:noFill/>
          <a:ln>
            <a:noFill/>
          </a:ln>
        </p:spPr>
      </p:pic>
      <p:pic>
        <p:nvPicPr>
          <p:cNvPr id="35" name="Imagen 5"/>
          <p:cNvPicPr>
            <a:picLocks noChangeAspect="1"/>
          </p:cNvPicPr>
          <p:nvPr/>
        </p:nvPicPr>
        <p:blipFill>
          <a:blip r:embed="rId2"/>
          <a:stretch>
            <a:fillRect/>
          </a:stretch>
        </p:blipFill>
        <p:spPr>
          <a:xfrm>
            <a:off x="4787900" y="1417955"/>
            <a:ext cx="3677285" cy="5432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60510" cy="1143000"/>
          </a:xfrm>
          <a:solidFill>
            <a:schemeClr val="accent2">
              <a:lumMod val="40000"/>
              <a:lumOff val="60000"/>
            </a:schemeClr>
          </a:solidFill>
        </p:spPr>
        <p:txBody>
          <a:bodyPr/>
          <a:p>
            <a:pPr algn="just"/>
            <a:r>
              <a:rPr lang="en-US" altLang="es-ES" sz="1600"/>
              <a:t>VIERNES 23 DE FEBRERO,REALICE LA ENTREGA DE OFICIO A LA PREFECTURA DE EL ORO RECORDANDO LA PETICI</a:t>
            </a:r>
            <a:r>
              <a:rPr lang="en-US" altLang="en-US" sz="1600"/>
              <a:t>Ó</a:t>
            </a:r>
            <a:r>
              <a:rPr lang="en-US" altLang="es-ES" sz="1600"/>
              <a:t>N DE OTRO OFICIO DONDE SE PIDI</a:t>
            </a:r>
            <a:r>
              <a:rPr lang="en-US" altLang="en-US" sz="1600"/>
              <a:t>Ó</a:t>
            </a:r>
            <a:r>
              <a:rPr lang="en-US" altLang="es-ES" sz="1600"/>
              <a:t> LA LIMPIEZA DEL CANAL SITIO CARCHIPULLA, OFICIO QUE FUE ENTREGADO V</a:t>
            </a:r>
            <a:r>
              <a:rPr lang="en-US" altLang="en-US" sz="1600"/>
              <a:t>Í</a:t>
            </a:r>
            <a:r>
              <a:rPr lang="en-US" altLang="es-ES" sz="1600"/>
              <a:t>A CORRE</a:t>
            </a:r>
            <a:endParaRPr lang="en-US" altLang="es-ES" sz="1600"/>
          </a:p>
        </p:txBody>
      </p:sp>
      <p:pic>
        <p:nvPicPr>
          <p:cNvPr id="36" name="Imagen 6"/>
          <p:cNvPicPr>
            <a:picLocks noChangeAspect="1"/>
          </p:cNvPicPr>
          <p:nvPr/>
        </p:nvPicPr>
        <p:blipFill>
          <a:blip r:embed="rId1"/>
          <a:stretch>
            <a:fillRect/>
          </a:stretch>
        </p:blipFill>
        <p:spPr>
          <a:xfrm>
            <a:off x="1864995" y="1412240"/>
            <a:ext cx="4944745" cy="540321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28760" cy="1143000"/>
          </a:xfrm>
          <a:solidFill>
            <a:schemeClr val="accent2">
              <a:lumMod val="40000"/>
              <a:lumOff val="60000"/>
            </a:schemeClr>
          </a:solidFill>
        </p:spPr>
        <p:txBody>
          <a:bodyPr/>
          <a:p>
            <a:pPr algn="just"/>
            <a:br>
              <a:rPr lang="en-US" altLang="es-ES" sz="1600"/>
            </a:br>
            <a:r>
              <a:rPr lang="en-US" altLang="es-ES" sz="1600"/>
              <a:t>SABADO 24 DE FEBRERO,PARTICIPE DE DEL EVENTO REINAUGURACI</a:t>
            </a:r>
            <a:r>
              <a:rPr lang="en-US" altLang="en-US" sz="1600"/>
              <a:t>Ó</a:t>
            </a:r>
            <a:r>
              <a:rPr lang="en-US" altLang="es-ES" sz="1600"/>
              <a:t>N DE LA CANCHA SINT</a:t>
            </a:r>
            <a:r>
              <a:rPr lang="en-US" altLang="en-US" sz="1600"/>
              <a:t>É</a:t>
            </a:r>
            <a:r>
              <a:rPr lang="en-US" altLang="es-ES" sz="1600"/>
              <a:t>TICA LA VICTORIA, EVENTO DONDE SE REALIZ</a:t>
            </a:r>
            <a:r>
              <a:rPr lang="en-US" altLang="en-US" sz="1600"/>
              <a:t>Ó</a:t>
            </a:r>
            <a:r>
              <a:rPr lang="en-US" altLang="es-ES" sz="1600"/>
              <a:t> LA CORONACI</a:t>
            </a:r>
            <a:r>
              <a:rPr lang="en-US" altLang="en-US" sz="1600"/>
              <a:t>Ó</a:t>
            </a:r>
            <a:r>
              <a:rPr lang="en-US" altLang="es-ES" sz="1600"/>
              <a:t>N PROCLAMACI</a:t>
            </a:r>
            <a:r>
              <a:rPr lang="en-US" altLang="en-US" sz="1600"/>
              <a:t>Ó</a:t>
            </a:r>
            <a:r>
              <a:rPr lang="en-US" altLang="es-ES" sz="1600"/>
              <a:t>N Y CORONACI</a:t>
            </a:r>
            <a:r>
              <a:rPr lang="en-US" altLang="en-US" sz="1600"/>
              <a:t>Ó</a:t>
            </a:r>
            <a:r>
              <a:rPr lang="en-US" altLang="es-ES" sz="1600"/>
              <a:t>N DE LA REINA DE LA VICTORIA Y REINA DEL GAD 2024</a:t>
            </a:r>
            <a:endParaRPr lang="en-US" altLang="es-ES" sz="1600"/>
          </a:p>
        </p:txBody>
      </p:sp>
      <p:pic>
        <p:nvPicPr>
          <p:cNvPr id="37" name="Imagen 7"/>
          <p:cNvPicPr>
            <a:picLocks noChangeAspect="1"/>
          </p:cNvPicPr>
          <p:nvPr/>
        </p:nvPicPr>
        <p:blipFill>
          <a:blip r:embed="rId1"/>
          <a:stretch>
            <a:fillRect/>
          </a:stretch>
        </p:blipFill>
        <p:spPr>
          <a:xfrm>
            <a:off x="1096645" y="1417955"/>
            <a:ext cx="6724650" cy="54203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354330" y="274955"/>
            <a:ext cx="8332470" cy="5937250"/>
          </a:xfrm>
          <a:solidFill>
            <a:schemeClr val="accent2">
              <a:lumMod val="40000"/>
              <a:lumOff val="60000"/>
            </a:schemeClr>
          </a:solidFill>
        </p:spPr>
        <p:txBody>
          <a:bodyPr/>
          <a:p>
            <a:r>
              <a:rPr lang="es-ES" altLang="en-US"/>
              <a:t>COMISION</a:t>
            </a:r>
            <a:br>
              <a:rPr lang="es-ES" altLang="en-US"/>
            </a:br>
            <a:r>
              <a:rPr lang="es-ES" altLang="en-US"/>
              <a:t>MEDIO AMBIENTE </a:t>
            </a:r>
            <a:endParaRPr lang="es-E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49080" cy="1143000"/>
          </a:xfrm>
          <a:solidFill>
            <a:schemeClr val="accent2">
              <a:lumMod val="40000"/>
              <a:lumOff val="60000"/>
            </a:schemeClr>
          </a:solidFill>
        </p:spPr>
        <p:txBody>
          <a:bodyPr/>
          <a:p>
            <a:pPr algn="just"/>
            <a:r>
              <a:rPr lang="en-US" altLang="es-ES" sz="1600"/>
              <a:t>LUNES 26 DE FEBRERO, PARTICIPE DEL DESFILE Y SESI</a:t>
            </a:r>
            <a:r>
              <a:rPr lang="en-US" altLang="en-US" sz="1600"/>
              <a:t>Ó</a:t>
            </a:r>
            <a:r>
              <a:rPr lang="en-US" altLang="es-ES" sz="1600"/>
              <a:t>N SOLEMNE POR CELEBRAR LA FIESTA DE ANIVERSARIO 133 A</a:t>
            </a:r>
            <a:r>
              <a:rPr lang="en-US" altLang="en-US" sz="1600"/>
              <a:t>Ñ</a:t>
            </a:r>
            <a:r>
              <a:rPr lang="en-US" altLang="es-ES" sz="1600"/>
              <a:t>OS DE PARROQUIALIZACI</a:t>
            </a:r>
            <a:r>
              <a:rPr lang="en-US" altLang="en-US" sz="1600"/>
              <a:t>Ó</a:t>
            </a:r>
            <a:r>
              <a:rPr lang="en-US" altLang="es-ES" sz="1600"/>
              <a:t>N</a:t>
            </a:r>
            <a:endParaRPr lang="en-US" altLang="es-ES" sz="1600"/>
          </a:p>
        </p:txBody>
      </p:sp>
      <p:pic>
        <p:nvPicPr>
          <p:cNvPr id="38" name="Imagen 8"/>
          <p:cNvPicPr>
            <a:picLocks noChangeAspect="1"/>
          </p:cNvPicPr>
          <p:nvPr/>
        </p:nvPicPr>
        <p:blipFill>
          <a:blip r:embed="rId1"/>
          <a:stretch>
            <a:fillRect/>
          </a:stretch>
        </p:blipFill>
        <p:spPr>
          <a:xfrm>
            <a:off x="621665" y="1417955"/>
            <a:ext cx="3453765" cy="5424170"/>
          </a:xfrm>
          <a:prstGeom prst="rect">
            <a:avLst/>
          </a:prstGeom>
          <a:noFill/>
          <a:ln>
            <a:noFill/>
          </a:ln>
        </p:spPr>
      </p:pic>
      <p:pic>
        <p:nvPicPr>
          <p:cNvPr id="39" name="Imagen 9"/>
          <p:cNvPicPr>
            <a:picLocks noChangeAspect="1"/>
          </p:cNvPicPr>
          <p:nvPr/>
        </p:nvPicPr>
        <p:blipFill>
          <a:blip r:embed="rId2"/>
          <a:stretch>
            <a:fillRect/>
          </a:stretch>
        </p:blipFill>
        <p:spPr>
          <a:xfrm>
            <a:off x="4859655" y="1390015"/>
            <a:ext cx="3709035" cy="545211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31115" y="274955"/>
            <a:ext cx="9180195" cy="1143000"/>
          </a:xfrm>
          <a:solidFill>
            <a:schemeClr val="accent2">
              <a:lumMod val="40000"/>
              <a:lumOff val="60000"/>
            </a:schemeClr>
          </a:solidFill>
        </p:spPr>
        <p:txBody>
          <a:bodyPr/>
          <a:p>
            <a:pPr algn="just"/>
            <a:r>
              <a:rPr lang="en-US" altLang="es-ES" sz="1600"/>
              <a:t>MARTES 27 DE FEBRERO, EN LA MA</a:t>
            </a:r>
            <a:r>
              <a:rPr lang="en-US" altLang="en-US" sz="1600"/>
              <a:t>Ñ</a:t>
            </a:r>
            <a:r>
              <a:rPr lang="en-US" altLang="es-ES" sz="1600"/>
              <a:t>ANA REALICE ATENCI</a:t>
            </a:r>
            <a:r>
              <a:rPr lang="en-US" altLang="en-US" sz="1600"/>
              <a:t>Ó</a:t>
            </a:r>
            <a:r>
              <a:rPr lang="en-US" altLang="es-ES" sz="1600"/>
              <a:t>N AL P</a:t>
            </a:r>
            <a:r>
              <a:rPr lang="en-US" altLang="en-US" sz="1600"/>
              <a:t>Ú</a:t>
            </a:r>
            <a:r>
              <a:rPr lang="en-US" altLang="es-ES" sz="1600"/>
              <a:t>BLICO EN OFICINA DEL GAD RURAL PARROQUIA LA VICTORIA EL MISMO DIA EN LA AGTRDE, REALICE UNA INSPECCI</a:t>
            </a:r>
            <a:r>
              <a:rPr lang="en-US" altLang="en-US" sz="1600"/>
              <a:t>Ó</a:t>
            </a:r>
            <a:r>
              <a:rPr lang="en-US" altLang="es-ES" sz="1600"/>
              <a:t>N DE LOS POSOS DE OXIDACI</a:t>
            </a:r>
            <a:r>
              <a:rPr lang="en-US" altLang="en-US" sz="1600"/>
              <a:t>Ó</a:t>
            </a:r>
            <a:r>
              <a:rPr lang="en-US" altLang="es-ES" sz="1600"/>
              <a:t>N Y SISTEMA DE ALCANTARILLADO EN LA CABECERA PARROQUIAL</a:t>
            </a:r>
            <a:endParaRPr lang="en-US" altLang="es-ES" sz="1600"/>
          </a:p>
        </p:txBody>
      </p:sp>
      <p:pic>
        <p:nvPicPr>
          <p:cNvPr id="40" name="Imagen 10"/>
          <p:cNvPicPr>
            <a:picLocks noChangeAspect="1"/>
          </p:cNvPicPr>
          <p:nvPr/>
        </p:nvPicPr>
        <p:blipFill>
          <a:blip r:embed="rId1"/>
          <a:stretch>
            <a:fillRect/>
          </a:stretch>
        </p:blipFill>
        <p:spPr>
          <a:xfrm>
            <a:off x="895350" y="1412240"/>
            <a:ext cx="7186930" cy="544576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just"/>
            <a:r>
              <a:rPr lang="en-US" altLang="es-ES" sz="1600"/>
              <a:t>MIERCOLES 28 DE FEBRERO, PARTICIPE DEL BINGO QUE SE REALIZ</a:t>
            </a:r>
            <a:r>
              <a:rPr lang="en-US" altLang="en-US" sz="1600"/>
              <a:t>Ó</a:t>
            </a:r>
            <a:r>
              <a:rPr lang="en-US" altLang="es-ES" sz="1600"/>
              <a:t> CON LOS ADULTOS MAYORES QUE PARTICIPAN DEL PROYECTO DEL HGAD RURAL PARRROQUIA LA VICTORIA.</a:t>
            </a:r>
            <a:endParaRPr lang="en-US" altLang="es-ES" sz="1600"/>
          </a:p>
        </p:txBody>
      </p:sp>
      <p:pic>
        <p:nvPicPr>
          <p:cNvPr id="41" name="Imagen 11"/>
          <p:cNvPicPr>
            <a:picLocks noChangeAspect="1"/>
          </p:cNvPicPr>
          <p:nvPr/>
        </p:nvPicPr>
        <p:blipFill>
          <a:blip r:embed="rId1"/>
          <a:stretch>
            <a:fillRect/>
          </a:stretch>
        </p:blipFill>
        <p:spPr>
          <a:xfrm>
            <a:off x="854075" y="1417955"/>
            <a:ext cx="7402830" cy="539242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23495" y="274955"/>
            <a:ext cx="9167495" cy="1143000"/>
          </a:xfrm>
          <a:solidFill>
            <a:schemeClr val="accent2">
              <a:lumMod val="40000"/>
              <a:lumOff val="60000"/>
            </a:schemeClr>
          </a:solidFill>
        </p:spPr>
        <p:txBody>
          <a:bodyPr/>
          <a:p>
            <a:pPr algn="just"/>
            <a:r>
              <a:rPr lang="en-US" altLang="es-ES" sz="1600"/>
              <a:t>JUEVES 29 DE FEBRERO,REALICE UNA INSPECCI</a:t>
            </a:r>
            <a:r>
              <a:rPr lang="en-US" altLang="en-US" sz="1600"/>
              <a:t>Ó</a:t>
            </a:r>
            <a:r>
              <a:rPr lang="en-US" altLang="es-ES" sz="1600"/>
              <a:t>N SOBRE UNA SUPUESTA MINER</a:t>
            </a:r>
            <a:r>
              <a:rPr lang="en-US" altLang="en-US" sz="1600"/>
              <a:t>Í</a:t>
            </a:r>
            <a:r>
              <a:rPr lang="en-US" altLang="es-ES" sz="1600"/>
              <a:t>A ILEGAL EN EL SITIO CARCHI PULLA V</a:t>
            </a:r>
            <a:r>
              <a:rPr lang="en-US" altLang="en-US" sz="1600"/>
              <a:t>Í</a:t>
            </a:r>
            <a:r>
              <a:rPr lang="en-US" altLang="es-ES" sz="1600"/>
              <a:t>A VEGA RIVERA, EN COMPA</a:t>
            </a:r>
            <a:r>
              <a:rPr lang="en-US" altLang="en-US" sz="1600"/>
              <a:t>ÑÍ</a:t>
            </a:r>
            <a:r>
              <a:rPr lang="en-US" altLang="es-ES" sz="1600"/>
              <a:t>A DEL SR. REINALDO RODR</a:t>
            </a:r>
            <a:r>
              <a:rPr lang="en-US" altLang="en-US" sz="1600"/>
              <a:t>Í</a:t>
            </a:r>
            <a:r>
              <a:rPr lang="en-US" altLang="es-ES" sz="1600"/>
              <a:t>GUEZ PRESIDENTE DEL GAD RURAL PARROQUIA LA VICTORIA</a:t>
            </a:r>
            <a:endParaRPr lang="en-US" altLang="es-ES" sz="1600"/>
          </a:p>
        </p:txBody>
      </p:sp>
      <p:pic>
        <p:nvPicPr>
          <p:cNvPr id="42" name="Imagen 12"/>
          <p:cNvPicPr>
            <a:picLocks noChangeAspect="1"/>
          </p:cNvPicPr>
          <p:nvPr/>
        </p:nvPicPr>
        <p:blipFill>
          <a:blip r:embed="rId1"/>
          <a:stretch>
            <a:fillRect/>
          </a:stretch>
        </p:blipFill>
        <p:spPr>
          <a:xfrm>
            <a:off x="1106805" y="1417955"/>
            <a:ext cx="7132955" cy="539623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2065" y="274955"/>
            <a:ext cx="9149080" cy="1143000"/>
          </a:xfrm>
          <a:solidFill>
            <a:schemeClr val="accent2">
              <a:lumMod val="40000"/>
              <a:lumOff val="60000"/>
            </a:schemeClr>
          </a:solidFill>
        </p:spPr>
        <p:txBody>
          <a:bodyPr/>
          <a:p>
            <a:pPr algn="just"/>
            <a:r>
              <a:rPr lang="en-US" altLang="es-ES" sz="1600"/>
              <a:t>JUEVES 29 DE FEBRERO, REALICE UNA INSPECCI</a:t>
            </a:r>
            <a:r>
              <a:rPr lang="en-US" altLang="en-US" sz="1600"/>
              <a:t>Ó</a:t>
            </a:r>
            <a:r>
              <a:rPr lang="en-US" altLang="es-ES" sz="1600"/>
              <a:t>N EN LA CASA COMUNAL SITIO RIO NEGRO DONDE SE EST</a:t>
            </a:r>
            <a:r>
              <a:rPr lang="en-US" altLang="en-US" sz="1600"/>
              <a:t>Á</a:t>
            </a:r>
            <a:r>
              <a:rPr lang="en-US" altLang="es-ES" sz="1600"/>
              <a:t> REALIZANDO TRABAJOS DE CONSTRUCCI</a:t>
            </a:r>
            <a:r>
              <a:rPr lang="en-US" altLang="en-US" sz="1600"/>
              <a:t>Ó</a:t>
            </a:r>
            <a:r>
              <a:rPr lang="en-US" altLang="es-ES" sz="1600"/>
              <a:t>N DE LA CASA COMUNAL, EN COMPA</a:t>
            </a:r>
            <a:r>
              <a:rPr lang="en-US" altLang="en-US" sz="1600"/>
              <a:t>ÑÍ</a:t>
            </a:r>
            <a:r>
              <a:rPr lang="en-US" altLang="es-ES" sz="1600"/>
              <a:t>A DEL SR. REINALDO RODR</a:t>
            </a:r>
            <a:r>
              <a:rPr lang="en-US" altLang="en-US" sz="1600"/>
              <a:t>Í</a:t>
            </a:r>
            <a:r>
              <a:rPr lang="en-US" altLang="es-ES" sz="1600"/>
              <a:t>GUEZ, PRESIDENTE DEL GAD.</a:t>
            </a:r>
            <a:endParaRPr lang="en-US" altLang="es-ES" sz="1600"/>
          </a:p>
        </p:txBody>
      </p:sp>
      <p:pic>
        <p:nvPicPr>
          <p:cNvPr id="43" name="Imagen 13"/>
          <p:cNvPicPr>
            <a:picLocks noChangeAspect="1"/>
          </p:cNvPicPr>
          <p:nvPr/>
        </p:nvPicPr>
        <p:blipFill>
          <a:blip r:embed="rId1"/>
          <a:stretch>
            <a:fillRect/>
          </a:stretch>
        </p:blipFill>
        <p:spPr>
          <a:xfrm>
            <a:off x="577850" y="1412240"/>
            <a:ext cx="3371215" cy="5409565"/>
          </a:xfrm>
          <a:prstGeom prst="rect">
            <a:avLst/>
          </a:prstGeom>
          <a:noFill/>
          <a:ln>
            <a:noFill/>
          </a:ln>
        </p:spPr>
      </p:pic>
      <p:pic>
        <p:nvPicPr>
          <p:cNvPr id="44" name="Imagen 14"/>
          <p:cNvPicPr>
            <a:picLocks noChangeAspect="1"/>
          </p:cNvPicPr>
          <p:nvPr/>
        </p:nvPicPr>
        <p:blipFill>
          <a:blip r:embed="rId2"/>
          <a:stretch>
            <a:fillRect/>
          </a:stretch>
        </p:blipFill>
        <p:spPr>
          <a:xfrm>
            <a:off x="4787900" y="1417955"/>
            <a:ext cx="3323590" cy="5435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31115" y="274955"/>
            <a:ext cx="9197340" cy="1143000"/>
          </a:xfrm>
          <a:solidFill>
            <a:schemeClr val="accent2">
              <a:lumMod val="40000"/>
              <a:lumOff val="60000"/>
            </a:schemeClr>
          </a:solidFill>
        </p:spPr>
        <p:txBody>
          <a:bodyPr/>
          <a:p>
            <a:pPr algn="just"/>
            <a:r>
              <a:rPr lang="en-US" altLang="es-ES" sz="1600"/>
              <a:t>MARTES 05 MARZO, REALICE ANTENCION AL PUBLICO EN LAS  OFICINAS DEL GAD RURAL PARROQUIA LA VICTORIA </a:t>
            </a:r>
            <a:endParaRPr lang="en-US" altLang="es-ES" sz="1600"/>
          </a:p>
        </p:txBody>
      </p:sp>
      <p:pic>
        <p:nvPicPr>
          <p:cNvPr id="45" name="Imagen 15"/>
          <p:cNvPicPr>
            <a:picLocks noChangeAspect="1"/>
          </p:cNvPicPr>
          <p:nvPr/>
        </p:nvPicPr>
        <p:blipFill>
          <a:blip r:embed="rId1"/>
          <a:stretch>
            <a:fillRect/>
          </a:stretch>
        </p:blipFill>
        <p:spPr>
          <a:xfrm>
            <a:off x="1179195" y="1417955"/>
            <a:ext cx="6497955" cy="54298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just"/>
            <a:r>
              <a:rPr lang="en-US" altLang="es-ES" sz="1600"/>
              <a:t>MIERCOLES 0</a:t>
            </a:r>
            <a:r>
              <a:rPr lang="es-ES" altLang="en-US" sz="1600"/>
              <a:t>7 </a:t>
            </a:r>
            <a:r>
              <a:rPr lang="en-US" altLang="es-ES" sz="1600"/>
              <a:t>DE MARZO,REUNI</a:t>
            </a:r>
            <a:r>
              <a:rPr lang="en-US" altLang="en-US" sz="1600"/>
              <a:t>Ó</a:t>
            </a:r>
            <a:r>
              <a:rPr lang="en-US" altLang="es-ES" sz="1600"/>
              <a:t>N DE TRABAJO CON LOS COMERCIANTES DE LA VICTORIA</a:t>
            </a:r>
            <a:endParaRPr lang="en-US" altLang="es-ES" sz="1600"/>
          </a:p>
        </p:txBody>
      </p:sp>
      <p:pic>
        <p:nvPicPr>
          <p:cNvPr id="46" name="Imagen 16"/>
          <p:cNvPicPr>
            <a:picLocks noChangeAspect="1"/>
          </p:cNvPicPr>
          <p:nvPr/>
        </p:nvPicPr>
        <p:blipFill>
          <a:blip r:embed="rId1"/>
          <a:srcRect l="2952" t="51924" r="-2952" b="24006"/>
          <a:stretch>
            <a:fillRect/>
          </a:stretch>
        </p:blipFill>
        <p:spPr>
          <a:xfrm>
            <a:off x="1110615" y="1417955"/>
            <a:ext cx="7605395" cy="538924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1430" y="274955"/>
            <a:ext cx="9132570" cy="1143000"/>
          </a:xfrm>
          <a:solidFill>
            <a:schemeClr val="accent2">
              <a:lumMod val="40000"/>
              <a:lumOff val="60000"/>
            </a:schemeClr>
          </a:solidFill>
        </p:spPr>
        <p:txBody>
          <a:bodyPr/>
          <a:p>
            <a:pPr algn="just"/>
            <a:r>
              <a:rPr lang="en-US" altLang="es-ES" sz="1600"/>
              <a:t>LUNES 11 DE MARZO,REUNI</a:t>
            </a:r>
            <a:r>
              <a:rPr lang="en-US" altLang="en-US" sz="1600"/>
              <a:t>Ó</a:t>
            </a:r>
            <a:r>
              <a:rPr lang="en-US" altLang="es-ES" sz="1600"/>
              <a:t>N CASA COMUNAL RIO NEGRO CON LOS COMPA</a:t>
            </a:r>
            <a:r>
              <a:rPr lang="en-US" altLang="en-US" sz="1600"/>
              <a:t>Ñ</a:t>
            </a:r>
            <a:r>
              <a:rPr lang="en-US" altLang="es-ES" sz="1600"/>
              <a:t>EROS VOCALES Y EL ING. ROBERTO GUANOLUISA, ENCARGADO DE LA OBRA MEJORAMIENTO DE LA CASA COMUNAL RIO NEGRO REUNI</a:t>
            </a:r>
            <a:r>
              <a:rPr lang="en-US" altLang="en-US" sz="1600"/>
              <a:t>Ó</a:t>
            </a:r>
            <a:r>
              <a:rPr lang="en-US" altLang="es-ES" sz="1600"/>
              <a:t>N QUE FUE CONVOCADA PARA VER LOS AVANCES DE LA OBRA.</a:t>
            </a:r>
            <a:endParaRPr lang="en-US" altLang="es-ES" sz="1600"/>
          </a:p>
        </p:txBody>
      </p:sp>
      <p:pic>
        <p:nvPicPr>
          <p:cNvPr id="47" name="Imagen 17"/>
          <p:cNvPicPr>
            <a:picLocks noChangeAspect="1"/>
          </p:cNvPicPr>
          <p:nvPr/>
        </p:nvPicPr>
        <p:blipFill>
          <a:blip r:embed="rId1"/>
          <a:stretch>
            <a:fillRect/>
          </a:stretch>
        </p:blipFill>
        <p:spPr>
          <a:xfrm>
            <a:off x="782320" y="1384300"/>
            <a:ext cx="7673975" cy="545020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31300" cy="1143000"/>
          </a:xfrm>
          <a:solidFill>
            <a:schemeClr val="accent2">
              <a:lumMod val="40000"/>
              <a:lumOff val="60000"/>
            </a:schemeClr>
          </a:solidFill>
        </p:spPr>
        <p:txBody>
          <a:bodyPr/>
          <a:p>
            <a:pPr algn="just"/>
            <a:r>
              <a:rPr lang="en-US" altLang="es-ES" sz="1600"/>
              <a:t>MARTES 12  DE MARZO,EN LA MA</a:t>
            </a:r>
            <a:r>
              <a:rPr lang="en-US" altLang="en-US" sz="1600"/>
              <a:t>Ñ</a:t>
            </a:r>
            <a:r>
              <a:rPr lang="en-US" altLang="es-ES" sz="1600"/>
              <a:t>ANA ME TRASLADE AL BELLA INDIA. CAMPAMENTO DE PREFECTURA PARA HACER SEGUIMIENTO SOBRE LA OBRA DE SAN JOAQU</a:t>
            </a:r>
            <a:r>
              <a:rPr lang="en-US" altLang="en-US" sz="1600"/>
              <a:t>Í</a:t>
            </a:r>
            <a:r>
              <a:rPr lang="en-US" altLang="es-ES" sz="1600"/>
              <a:t>N Y SOLICITAR LASTRADO PARA LOS CAMINOS VECINALES,EN LA TARDE ATENCION EN LAS OFICINAS DEL GAD RURAL PARROQUIA LA VICTORIA. </a:t>
            </a:r>
            <a:endParaRPr lang="en-US" altLang="es-ES" sz="1600"/>
          </a:p>
        </p:txBody>
      </p:sp>
      <p:pic>
        <p:nvPicPr>
          <p:cNvPr id="48" name="Imagen 18"/>
          <p:cNvPicPr>
            <a:picLocks noChangeAspect="1"/>
          </p:cNvPicPr>
          <p:nvPr/>
        </p:nvPicPr>
        <p:blipFill>
          <a:blip r:embed="rId1"/>
          <a:stretch>
            <a:fillRect/>
          </a:stretch>
        </p:blipFill>
        <p:spPr>
          <a:xfrm>
            <a:off x="1011555" y="1417955"/>
            <a:ext cx="7065645" cy="543115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28760" cy="1143000"/>
          </a:xfrm>
          <a:solidFill>
            <a:schemeClr val="accent2">
              <a:lumMod val="40000"/>
              <a:lumOff val="60000"/>
            </a:schemeClr>
          </a:solidFill>
        </p:spPr>
        <p:txBody>
          <a:bodyPr/>
          <a:p>
            <a:pPr algn="just"/>
            <a:r>
              <a:rPr lang="en-US" altLang="es-ES" sz="1600"/>
              <a:t>JUEVES 21 DE MARZO, PARTICIPE DE LA REUNI</a:t>
            </a:r>
            <a:r>
              <a:rPr lang="en-US" altLang="en-US" sz="1600"/>
              <a:t>Ó</a:t>
            </a:r>
            <a:r>
              <a:rPr lang="en-US" altLang="es-ES" sz="1600"/>
              <a:t>N Y MESA T</a:t>
            </a:r>
            <a:r>
              <a:rPr lang="en-US" altLang="en-US" sz="1600"/>
              <a:t>É</a:t>
            </a:r>
            <a:r>
              <a:rPr lang="en-US" altLang="es-ES" sz="1600"/>
              <a:t>CNICA CON EL SR. GOBERNADOR, INSTITUCIONES P</a:t>
            </a:r>
            <a:r>
              <a:rPr lang="en-US" altLang="en-US" sz="1600"/>
              <a:t>Ú</a:t>
            </a:r>
            <a:r>
              <a:rPr lang="en-US" altLang="es-ES" sz="1600"/>
              <a:t>BLICAS, PRESIDENTES DE LOS GAD,S PARROQUIALES EN LA PARROQUIA BELLAVISTA.</a:t>
            </a:r>
            <a:endParaRPr lang="en-US" altLang="es-ES" sz="1600"/>
          </a:p>
        </p:txBody>
      </p:sp>
      <p:pic>
        <p:nvPicPr>
          <p:cNvPr id="50" name="Imagen 20"/>
          <p:cNvPicPr>
            <a:picLocks noChangeAspect="1"/>
          </p:cNvPicPr>
          <p:nvPr/>
        </p:nvPicPr>
        <p:blipFill>
          <a:blip r:embed="rId1"/>
          <a:stretch>
            <a:fillRect/>
          </a:stretch>
        </p:blipFill>
        <p:spPr>
          <a:xfrm>
            <a:off x="327025" y="1417955"/>
            <a:ext cx="3908425" cy="5400675"/>
          </a:xfrm>
          <a:prstGeom prst="rect">
            <a:avLst/>
          </a:prstGeom>
          <a:noFill/>
          <a:ln>
            <a:noFill/>
          </a:ln>
        </p:spPr>
      </p:pic>
      <p:pic>
        <p:nvPicPr>
          <p:cNvPr id="51" name="Imagen 21"/>
          <p:cNvPicPr>
            <a:picLocks noChangeAspect="1"/>
          </p:cNvPicPr>
          <p:nvPr/>
        </p:nvPicPr>
        <p:blipFill>
          <a:blip r:embed="rId2"/>
          <a:stretch>
            <a:fillRect/>
          </a:stretch>
        </p:blipFill>
        <p:spPr>
          <a:xfrm>
            <a:off x="4767580" y="1412240"/>
            <a:ext cx="4056380" cy="30994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457200" y="274955"/>
            <a:ext cx="8229600" cy="6061075"/>
          </a:xfrm>
          <a:solidFill>
            <a:schemeClr val="accent2">
              <a:lumMod val="40000"/>
              <a:lumOff val="60000"/>
            </a:schemeClr>
          </a:solidFill>
        </p:spPr>
        <p:txBody>
          <a:bodyPr/>
          <a:p>
            <a:r>
              <a:rPr lang="es-ES" altLang="en-US" b="1">
                <a:sym typeface="+mn-ea"/>
              </a:rPr>
              <a:t>GESTIONES Y DIFERENTES </a:t>
            </a:r>
            <a:br>
              <a:rPr lang="es-ES" altLang="en-US" b="1">
                <a:sym typeface="+mn-ea"/>
              </a:rPr>
            </a:br>
            <a:r>
              <a:rPr lang="es-ES" altLang="en-US" b="1">
                <a:sym typeface="+mn-ea"/>
              </a:rPr>
              <a:t>ACTIVIDADES  REALIZADAS</a:t>
            </a:r>
            <a:endParaRPr lang="es-E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7810" cy="1143000"/>
          </a:xfrm>
          <a:solidFill>
            <a:schemeClr val="accent2">
              <a:lumMod val="40000"/>
              <a:lumOff val="60000"/>
            </a:schemeClr>
          </a:solidFill>
        </p:spPr>
        <p:txBody>
          <a:bodyPr/>
          <a:p>
            <a:pPr algn="just"/>
            <a:r>
              <a:rPr lang="en-US" altLang="es-ES" sz="1600"/>
              <a:t>JUEVES 21 DE MARZOME TRASLADE HASTA EL HOSPITAL DE SANTA ROSA PARA ENTREGAR UN OFICIO DONDE SE SOLICITA LA FUMIGACI</a:t>
            </a:r>
            <a:r>
              <a:rPr lang="en-US" altLang="en-US" sz="1600"/>
              <a:t>Ó</a:t>
            </a:r>
            <a:r>
              <a:rPr lang="en-US" altLang="es-ES" sz="1600"/>
              <a:t>N DE MANERA URGENTE PARA EL DENGUE</a:t>
            </a:r>
            <a:endParaRPr lang="en-US" altLang="es-ES" sz="1600"/>
          </a:p>
        </p:txBody>
      </p:sp>
      <p:pic>
        <p:nvPicPr>
          <p:cNvPr id="56" name="Imagen 1"/>
          <p:cNvPicPr>
            <a:picLocks noChangeAspect="1"/>
          </p:cNvPicPr>
          <p:nvPr/>
        </p:nvPicPr>
        <p:blipFill>
          <a:blip r:embed="rId1"/>
          <a:srcRect r="55547" b="19553"/>
          <a:stretch>
            <a:fillRect/>
          </a:stretch>
        </p:blipFill>
        <p:spPr>
          <a:xfrm>
            <a:off x="336550" y="1412240"/>
            <a:ext cx="3551555" cy="5431155"/>
          </a:xfrm>
          <a:prstGeom prst="rect">
            <a:avLst/>
          </a:prstGeom>
          <a:noFill/>
          <a:ln>
            <a:noFill/>
          </a:ln>
        </p:spPr>
      </p:pic>
      <p:pic>
        <p:nvPicPr>
          <p:cNvPr id="53" name="Imagen 23"/>
          <p:cNvPicPr>
            <a:picLocks noChangeAspect="1"/>
          </p:cNvPicPr>
          <p:nvPr/>
        </p:nvPicPr>
        <p:blipFill>
          <a:blip r:embed="rId1"/>
          <a:srcRect l="44133" t="14072"/>
          <a:stretch>
            <a:fillRect/>
          </a:stretch>
        </p:blipFill>
        <p:spPr>
          <a:xfrm>
            <a:off x="5076190" y="1412240"/>
            <a:ext cx="3660775" cy="541528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just"/>
            <a:r>
              <a:rPr lang="en-US" altLang="es-ES" sz="1600"/>
              <a:t>LUNES 25 DE MARZO,PARTICIPE DEL PROCESO DE FORMULACI</a:t>
            </a:r>
            <a:r>
              <a:rPr lang="en-US" altLang="en-US" sz="1600"/>
              <a:t>Ó</a:t>
            </a:r>
            <a:r>
              <a:rPr lang="en-US" altLang="es-ES" sz="1600"/>
              <a:t>N DE PREGUNTAS PARA RENDICI</a:t>
            </a:r>
            <a:r>
              <a:rPr lang="en-US" altLang="en-US" sz="1600"/>
              <a:t>Ó</a:t>
            </a:r>
            <a:r>
              <a:rPr lang="en-US" altLang="es-ES" sz="1600"/>
              <a:t>N DE CUENTAS 2023 CON LA PRESENCIA DE LOS PRESIDENTES DE LOS SITIOS, DIRECTORES DE LAS ESCUELAS Y DEM</a:t>
            </a:r>
            <a:r>
              <a:rPr lang="en-US" altLang="en-US" sz="1600"/>
              <a:t>Á</a:t>
            </a:r>
            <a:r>
              <a:rPr lang="en-US" altLang="es-ES" sz="1600"/>
              <a:t>S L</a:t>
            </a:r>
            <a:r>
              <a:rPr lang="en-US" altLang="en-US" sz="1600"/>
              <a:t>Í</a:t>
            </a:r>
            <a:r>
              <a:rPr lang="en-US" altLang="es-ES" sz="1600"/>
              <a:t>DERES DE LA PARROQUIA LA VICTORIA.</a:t>
            </a:r>
            <a:endParaRPr lang="en-US" altLang="es-ES" sz="1600"/>
          </a:p>
        </p:txBody>
      </p:sp>
      <p:pic>
        <p:nvPicPr>
          <p:cNvPr id="52" name="Imagen 1"/>
          <p:cNvPicPr>
            <a:picLocks noChangeAspect="1"/>
          </p:cNvPicPr>
          <p:nvPr/>
        </p:nvPicPr>
        <p:blipFill>
          <a:blip r:embed="rId1"/>
          <a:stretch>
            <a:fillRect/>
          </a:stretch>
        </p:blipFill>
        <p:spPr>
          <a:xfrm>
            <a:off x="1142365" y="1417955"/>
            <a:ext cx="7003415" cy="5435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50350" cy="1143000"/>
          </a:xfrm>
          <a:solidFill>
            <a:schemeClr val="accent2">
              <a:lumMod val="40000"/>
              <a:lumOff val="60000"/>
            </a:schemeClr>
          </a:solidFill>
        </p:spPr>
        <p:txBody>
          <a:bodyPr/>
          <a:p>
            <a:pPr algn="just"/>
            <a:r>
              <a:rPr lang="en-US" altLang="es-ES" sz="1600"/>
              <a:t>MARTES 26 DE MARZO, ME TRASLADE HASTA LA ESCUELA H</a:t>
            </a:r>
            <a:r>
              <a:rPr lang="en-US" altLang="en-US" sz="1600"/>
              <a:t>É</a:t>
            </a:r>
            <a:r>
              <a:rPr lang="en-US" altLang="es-ES" sz="1600"/>
              <a:t>CTOR TORO VALAREZO EN EL SITIO VEGA RIVERA CON EL COMPA</a:t>
            </a:r>
            <a:r>
              <a:rPr lang="en-US" altLang="en-US" sz="1600"/>
              <a:t>Ñ</a:t>
            </a:r>
            <a:r>
              <a:rPr lang="en-US" altLang="es-ES" sz="1600"/>
              <a:t>ERO PRESIDENTE DEL GAD REINALDO RODR</a:t>
            </a:r>
            <a:r>
              <a:rPr lang="en-US" altLang="en-US" sz="1600"/>
              <a:t>Í</a:t>
            </a:r>
            <a:r>
              <a:rPr lang="en-US" altLang="es-ES" sz="1600"/>
              <a:t>GUEZ Y EL SR. CARLOS GARC</a:t>
            </a:r>
            <a:r>
              <a:rPr lang="en-US" altLang="en-US" sz="1600"/>
              <a:t>Í</a:t>
            </a:r>
            <a:r>
              <a:rPr lang="en-US" altLang="es-ES" sz="1600"/>
              <a:t>A VOCAL PRINCIPAL PARA PARTICIPAR DE LA INAUGURACI</a:t>
            </a:r>
            <a:r>
              <a:rPr lang="en-US" altLang="en-US" sz="1600"/>
              <a:t>Ó</a:t>
            </a:r>
            <a:r>
              <a:rPr lang="en-US" altLang="es-ES" sz="1600"/>
              <a:t>N DE LOS BA</a:t>
            </a:r>
            <a:r>
              <a:rPr lang="en-US" altLang="en-US" sz="1600"/>
              <a:t>Ñ</a:t>
            </a:r>
            <a:r>
              <a:rPr lang="en-US" altLang="es-ES" sz="1600"/>
              <a:t>OS DE LA ESCUELA.</a:t>
            </a:r>
            <a:endParaRPr lang="en-US" altLang="es-ES" sz="1600"/>
          </a:p>
        </p:txBody>
      </p:sp>
      <p:pic>
        <p:nvPicPr>
          <p:cNvPr id="54" name="Imagen 1"/>
          <p:cNvPicPr>
            <a:picLocks noChangeAspect="1"/>
          </p:cNvPicPr>
          <p:nvPr/>
        </p:nvPicPr>
        <p:blipFill>
          <a:blip r:embed="rId1"/>
          <a:stretch>
            <a:fillRect/>
          </a:stretch>
        </p:blipFill>
        <p:spPr>
          <a:xfrm>
            <a:off x="855980" y="1417955"/>
            <a:ext cx="7211060" cy="544004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41275" y="274955"/>
            <a:ext cx="9185910" cy="1143000"/>
          </a:xfrm>
          <a:solidFill>
            <a:schemeClr val="accent2">
              <a:lumMod val="40000"/>
              <a:lumOff val="60000"/>
            </a:schemeClr>
          </a:solidFill>
        </p:spPr>
        <p:txBody>
          <a:bodyPr/>
          <a:p>
            <a:pPr algn="just"/>
            <a:r>
              <a:rPr lang="en-US" altLang="es-ES" sz="1600"/>
              <a:t>MIERCOLES 27 DE MARZO, PARTICIPE DE LA MESA T</a:t>
            </a:r>
            <a:r>
              <a:rPr lang="en-US" altLang="en-US" sz="1600"/>
              <a:t>É</a:t>
            </a:r>
            <a:r>
              <a:rPr lang="en-US" altLang="es-ES" sz="1600"/>
              <a:t>CNICA ECUADOR SIN DESNUTRICI</a:t>
            </a:r>
            <a:r>
              <a:rPr lang="en-US" altLang="en-US" sz="1600"/>
              <a:t>Ó</a:t>
            </a:r>
            <a:r>
              <a:rPr lang="en-US" altLang="es-ES" sz="1600"/>
              <a:t>N CON LA PRESENCIA DE LAS AUTORIDADES DE LA PARROQUIA LA VICTORIA Y SUS SITIOS.</a:t>
            </a:r>
            <a:endParaRPr lang="en-US" altLang="es-ES" sz="1600"/>
          </a:p>
        </p:txBody>
      </p:sp>
      <p:pic>
        <p:nvPicPr>
          <p:cNvPr id="57" name="Imagen 2"/>
          <p:cNvPicPr>
            <a:picLocks noChangeAspect="1"/>
          </p:cNvPicPr>
          <p:nvPr/>
        </p:nvPicPr>
        <p:blipFill>
          <a:blip r:embed="rId1"/>
          <a:stretch>
            <a:fillRect/>
          </a:stretch>
        </p:blipFill>
        <p:spPr>
          <a:xfrm>
            <a:off x="443865" y="1412240"/>
            <a:ext cx="3772535" cy="5400040"/>
          </a:xfrm>
          <a:prstGeom prst="rect">
            <a:avLst/>
          </a:prstGeom>
          <a:noFill/>
          <a:ln>
            <a:noFill/>
          </a:ln>
        </p:spPr>
      </p:pic>
      <p:pic>
        <p:nvPicPr>
          <p:cNvPr id="58" name="Imagen 3"/>
          <p:cNvPicPr>
            <a:picLocks noChangeAspect="1"/>
          </p:cNvPicPr>
          <p:nvPr/>
        </p:nvPicPr>
        <p:blipFill>
          <a:blip r:embed="rId2"/>
          <a:stretch>
            <a:fillRect/>
          </a:stretch>
        </p:blipFill>
        <p:spPr>
          <a:xfrm>
            <a:off x="5134610" y="1417955"/>
            <a:ext cx="3477260" cy="53784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26220" cy="1143000"/>
          </a:xfrm>
          <a:solidFill>
            <a:schemeClr val="accent2">
              <a:lumMod val="40000"/>
              <a:lumOff val="60000"/>
            </a:schemeClr>
          </a:solidFill>
        </p:spPr>
        <p:txBody>
          <a:bodyPr/>
          <a:p>
            <a:pPr algn="just"/>
            <a:r>
              <a:rPr lang="en-US" altLang="es-ES" sz="1600"/>
              <a:t>MIERCOLES 27 DE MARZO</a:t>
            </a:r>
            <a:r>
              <a:rPr lang="es-ES" altLang="en-US" sz="1600"/>
              <a:t> </a:t>
            </a:r>
            <a:r>
              <a:rPr lang="en-US" altLang="es-ES" sz="1600"/>
              <a:t>PARTICIPE DE REUNI</a:t>
            </a:r>
            <a:r>
              <a:rPr lang="en-US" altLang="en-US" sz="1600"/>
              <a:t>Ó</a:t>
            </a:r>
            <a:r>
              <a:rPr lang="en-US" altLang="es-ES" sz="1600"/>
              <a:t>N CON EL SR. CLEMENTE BRAVO PREFECTO DE EL ORO PARA SOCIALIZAR SOBRE EL CAMBIO DEL PUENTE DE LA PARROQUIA LA VICTORIA</a:t>
            </a:r>
            <a:endParaRPr lang="en-US" altLang="es-ES" sz="1600"/>
          </a:p>
        </p:txBody>
      </p:sp>
      <p:pic>
        <p:nvPicPr>
          <p:cNvPr id="59" name="Imagen 4"/>
          <p:cNvPicPr>
            <a:picLocks noChangeAspect="1"/>
          </p:cNvPicPr>
          <p:nvPr/>
        </p:nvPicPr>
        <p:blipFill>
          <a:blip r:embed="rId1"/>
          <a:stretch>
            <a:fillRect/>
          </a:stretch>
        </p:blipFill>
        <p:spPr>
          <a:xfrm>
            <a:off x="848995" y="1417955"/>
            <a:ext cx="7364730" cy="545528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35110" cy="1143000"/>
          </a:xfrm>
          <a:solidFill>
            <a:schemeClr val="accent2">
              <a:lumMod val="40000"/>
              <a:lumOff val="60000"/>
            </a:schemeClr>
          </a:solidFill>
        </p:spPr>
        <p:txBody>
          <a:bodyPr/>
          <a:p>
            <a:pPr algn="just"/>
            <a:r>
              <a:rPr lang="en-US" altLang="es-ES" sz="1600"/>
              <a:t>JUEVES 28 DE MARZO,PARTICIPE DE LA CAMPA</a:t>
            </a:r>
            <a:r>
              <a:rPr lang="en-US" altLang="en-US" sz="1600"/>
              <a:t>Ñ</a:t>
            </a:r>
            <a:r>
              <a:rPr lang="en-US" altLang="es-ES" sz="1600"/>
              <a:t>A DE CEDULACI</a:t>
            </a:r>
            <a:r>
              <a:rPr lang="en-US" altLang="en-US" sz="1600"/>
              <a:t>Ó</a:t>
            </a:r>
            <a:r>
              <a:rPr lang="en-US" altLang="es-ES" sz="1600"/>
              <a:t>N EN LA PARROQUIA LA VICTORIA.</a:t>
            </a:r>
            <a:endParaRPr lang="en-US" altLang="es-ES" sz="1600"/>
          </a:p>
        </p:txBody>
      </p:sp>
      <p:pic>
        <p:nvPicPr>
          <p:cNvPr id="60" name="Imagen 5"/>
          <p:cNvPicPr>
            <a:picLocks noChangeAspect="1"/>
          </p:cNvPicPr>
          <p:nvPr/>
        </p:nvPicPr>
        <p:blipFill>
          <a:blip r:embed="rId1"/>
          <a:stretch>
            <a:fillRect/>
          </a:stretch>
        </p:blipFill>
        <p:spPr>
          <a:xfrm>
            <a:off x="1055370" y="1417955"/>
            <a:ext cx="7166610" cy="543941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44000" cy="1143000"/>
          </a:xfrm>
          <a:solidFill>
            <a:schemeClr val="accent2">
              <a:lumMod val="40000"/>
              <a:lumOff val="60000"/>
            </a:schemeClr>
          </a:solidFill>
        </p:spPr>
        <p:txBody>
          <a:bodyPr/>
          <a:p>
            <a:pPr algn="just"/>
            <a:r>
              <a:rPr lang="en-US" altLang="es-ES" sz="1600"/>
              <a:t>JUEVES 28 DE MARZO,ME TRASLADE EN COMISI</a:t>
            </a:r>
            <a:r>
              <a:rPr lang="en-US" altLang="en-US" sz="1600"/>
              <a:t>Ó</a:t>
            </a:r>
            <a:r>
              <a:rPr lang="en-US" altLang="es-ES" sz="1600"/>
              <a:t>N CON LOS COMPA</a:t>
            </a:r>
            <a:r>
              <a:rPr lang="en-US" altLang="en-US" sz="1600"/>
              <a:t>Ñ</a:t>
            </a:r>
            <a:r>
              <a:rPr lang="en-US" altLang="es-ES" sz="1600"/>
              <a:t>EROS DEL GAD PARROQUIAL, GAD MUNICIPAL CANT</a:t>
            </a:r>
            <a:r>
              <a:rPr lang="en-US" altLang="en-US" sz="1600"/>
              <a:t>Ó</a:t>
            </a:r>
            <a:r>
              <a:rPr lang="en-US" altLang="es-ES" sz="1600"/>
              <a:t>N SANTA Y MORADORES DEL SITIO LA VIRGINIAPARAVER UN PROBLEMA SOBRE LA V</a:t>
            </a:r>
            <a:r>
              <a:rPr lang="en-US" altLang="en-US" sz="1600"/>
              <a:t>Í</a:t>
            </a:r>
            <a:r>
              <a:rPr lang="en-US" altLang="es-ES" sz="1600"/>
              <a:t>A DONDE SE PIDE LA INTERVENCI</a:t>
            </a:r>
            <a:r>
              <a:rPr lang="en-US" altLang="en-US" sz="1600"/>
              <a:t>Ó</a:t>
            </a:r>
            <a:r>
              <a:rPr lang="en-US" altLang="es-ES" sz="1600"/>
              <a:t>N URGENTE DEL GAD MUNICIPAL.</a:t>
            </a:r>
            <a:endParaRPr lang="en-US" altLang="es-ES" sz="1600"/>
          </a:p>
        </p:txBody>
      </p:sp>
      <p:pic>
        <p:nvPicPr>
          <p:cNvPr id="61" name="Imagen 6"/>
          <p:cNvPicPr>
            <a:picLocks noChangeAspect="1"/>
          </p:cNvPicPr>
          <p:nvPr/>
        </p:nvPicPr>
        <p:blipFill>
          <a:blip r:embed="rId1"/>
          <a:stretch>
            <a:fillRect/>
          </a:stretch>
        </p:blipFill>
        <p:spPr>
          <a:xfrm>
            <a:off x="549910" y="1417955"/>
            <a:ext cx="3476625" cy="5352415"/>
          </a:xfrm>
          <a:prstGeom prst="rect">
            <a:avLst/>
          </a:prstGeom>
          <a:noFill/>
          <a:ln>
            <a:noFill/>
          </a:ln>
        </p:spPr>
      </p:pic>
      <p:pic>
        <p:nvPicPr>
          <p:cNvPr id="62" name="Imagen 7"/>
          <p:cNvPicPr>
            <a:picLocks noChangeAspect="1"/>
          </p:cNvPicPr>
          <p:nvPr/>
        </p:nvPicPr>
        <p:blipFill>
          <a:blip r:embed="rId2"/>
          <a:stretch>
            <a:fillRect/>
          </a:stretch>
        </p:blipFill>
        <p:spPr>
          <a:xfrm>
            <a:off x="4932045" y="1412240"/>
            <a:ext cx="3536950" cy="544004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8415" y="274955"/>
            <a:ext cx="9162415" cy="1143000"/>
          </a:xfrm>
          <a:solidFill>
            <a:schemeClr val="accent2">
              <a:lumMod val="40000"/>
              <a:lumOff val="60000"/>
            </a:schemeClr>
          </a:solidFill>
        </p:spPr>
        <p:txBody>
          <a:bodyPr/>
          <a:p>
            <a:pPr algn="just"/>
            <a:r>
              <a:rPr lang="en-US" altLang="es-ES" sz="1600"/>
              <a:t>JUEVES 28 DE MARZO,PARTICIPE DE UNA REUNI</a:t>
            </a:r>
            <a:r>
              <a:rPr lang="en-US" altLang="en-US" sz="1600"/>
              <a:t>Ó</a:t>
            </a:r>
            <a:r>
              <a:rPr lang="en-US" altLang="es-ES" sz="1600"/>
              <a:t>N CON LA TENIENTA POL</a:t>
            </a:r>
            <a:r>
              <a:rPr lang="en-US" altLang="en-US" sz="1600"/>
              <a:t>Í</a:t>
            </a:r>
            <a:r>
              <a:rPr lang="en-US" altLang="es-ES" sz="1600"/>
              <a:t>TICA ENCARGADA,ABOGADA JOANNA SANGURIMA, Y LOS COMPA</a:t>
            </a:r>
            <a:r>
              <a:rPr lang="en-US" altLang="en-US" sz="1600"/>
              <a:t>Ñ</a:t>
            </a:r>
            <a:r>
              <a:rPr lang="en-US" altLang="es-ES" sz="1600"/>
              <a:t>EROS VOCALES, CON LA FINALIDAD DE TRATAR ASUNTOS SOBRE SEGURIDAD DE LA PARROQUIA LA VICTORIA Y SUS SITIOS.</a:t>
            </a:r>
            <a:endParaRPr lang="en-US" altLang="es-ES" sz="1600"/>
          </a:p>
        </p:txBody>
      </p:sp>
      <p:pic>
        <p:nvPicPr>
          <p:cNvPr id="63" name="Imagen 8"/>
          <p:cNvPicPr>
            <a:picLocks noChangeAspect="1"/>
          </p:cNvPicPr>
          <p:nvPr/>
        </p:nvPicPr>
        <p:blipFill>
          <a:blip r:embed="rId1"/>
          <a:stretch>
            <a:fillRect/>
          </a:stretch>
        </p:blipFill>
        <p:spPr>
          <a:xfrm>
            <a:off x="606425" y="1417955"/>
            <a:ext cx="7647305" cy="537908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25585" cy="1143000"/>
          </a:xfrm>
          <a:solidFill>
            <a:schemeClr val="accent2">
              <a:lumMod val="40000"/>
              <a:lumOff val="60000"/>
            </a:schemeClr>
          </a:solidFill>
        </p:spPr>
        <p:txBody>
          <a:bodyPr/>
          <a:p>
            <a:pPr algn="just"/>
            <a:r>
              <a:rPr lang="en-US" altLang="es-ES" sz="1600"/>
              <a:t>JUEVES 28 DE MARZO,PARTICIPE DE UNA REUNI</a:t>
            </a:r>
            <a:r>
              <a:rPr lang="en-US" altLang="en-US" sz="1600"/>
              <a:t>Ó</a:t>
            </a:r>
            <a:r>
              <a:rPr lang="en-US" altLang="es-ES" sz="1600"/>
              <a:t>N CON EL COMPA</a:t>
            </a:r>
            <a:r>
              <a:rPr lang="en-US" altLang="en-US" sz="1600"/>
              <a:t>Ñ</a:t>
            </a:r>
            <a:r>
              <a:rPr lang="en-US" altLang="es-ES" sz="1600"/>
              <a:t>ERO WILSON JARAMILLO TORO COORDINADOR DEL </a:t>
            </a:r>
            <a:r>
              <a:rPr lang="en-US" altLang="en-US" sz="1600"/>
              <a:t>Á</a:t>
            </a:r>
            <a:r>
              <a:rPr lang="en-US" altLang="es-ES" sz="1600"/>
              <a:t>REA SOCIAL, AS</a:t>
            </a:r>
            <a:r>
              <a:rPr lang="en-US" altLang="en-US" sz="1600"/>
              <a:t>Í</a:t>
            </a:r>
            <a:r>
              <a:rPr lang="en-US" altLang="es-ES" sz="1600"/>
              <a:t> TAMBI</a:t>
            </a:r>
            <a:r>
              <a:rPr lang="en-US" altLang="en-US" sz="1600"/>
              <a:t>É</a:t>
            </a:r>
            <a:r>
              <a:rPr lang="en-US" altLang="es-ES" sz="1600"/>
              <a:t>N CON LOS COMPA</a:t>
            </a:r>
            <a:r>
              <a:rPr lang="en-US" altLang="en-US" sz="1600"/>
              <a:t>Ñ</a:t>
            </a:r>
            <a:r>
              <a:rPr lang="en-US" altLang="es-ES" sz="1600"/>
              <a:t>EROS VOCALES, REINA DE LA PARROQUIA LA VICTORIA, REINA DEL GAD Y PROMOTORES DE LOS PROYECTOS SOCIALES</a:t>
            </a:r>
            <a:endParaRPr lang="en-US" altLang="es-ES" sz="1600"/>
          </a:p>
        </p:txBody>
      </p:sp>
      <p:pic>
        <p:nvPicPr>
          <p:cNvPr id="64" name="Imagen 9"/>
          <p:cNvPicPr>
            <a:picLocks noChangeAspect="1"/>
          </p:cNvPicPr>
          <p:nvPr/>
        </p:nvPicPr>
        <p:blipFill>
          <a:blip r:embed="rId1"/>
          <a:stretch>
            <a:fillRect/>
          </a:stretch>
        </p:blipFill>
        <p:spPr>
          <a:xfrm>
            <a:off x="836295" y="1412240"/>
            <a:ext cx="7242810" cy="546798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69400" cy="1143000"/>
          </a:xfrm>
          <a:solidFill>
            <a:schemeClr val="accent2">
              <a:lumMod val="40000"/>
              <a:lumOff val="60000"/>
            </a:schemeClr>
          </a:solidFill>
        </p:spPr>
        <p:txBody>
          <a:bodyPr/>
          <a:p>
            <a:pPr algn="just"/>
            <a:r>
              <a:rPr lang="en-US" altLang="es-ES" sz="1600"/>
              <a:t>MARTES 02 DE ABRIL,REALICE VISITA A LOS ADULTOS MAYORES POR EL ESTADO DELICADO DE SALUD, CON EL PROP</a:t>
            </a:r>
            <a:r>
              <a:rPr lang="en-US" altLang="en-US" sz="1600"/>
              <a:t>Ó</a:t>
            </a:r>
            <a:r>
              <a:rPr lang="en-US" altLang="es-ES" sz="1600"/>
              <a:t>SITO DE REALIZAR UN CHEQUEO M</a:t>
            </a:r>
            <a:r>
              <a:rPr lang="en-US" altLang="en-US" sz="1600"/>
              <a:t>É</a:t>
            </a:r>
            <a:r>
              <a:rPr lang="en-US" altLang="es-ES" sz="1600"/>
              <a:t>DICO. PARTICIPAN DOS M</a:t>
            </a:r>
            <a:r>
              <a:rPr lang="en-US" altLang="en-US" sz="1600"/>
              <a:t>É</a:t>
            </a:r>
            <a:r>
              <a:rPr lang="en-US" altLang="es-ES" sz="1600"/>
              <a:t>DICOS DEL CENTRO DE SALUD DE LA PARROQUIA LA VICTORIA.</a:t>
            </a:r>
            <a:endParaRPr lang="en-US" altLang="es-ES" sz="1600"/>
          </a:p>
        </p:txBody>
      </p:sp>
      <p:pic>
        <p:nvPicPr>
          <p:cNvPr id="25" name="Imagen 1"/>
          <p:cNvPicPr>
            <a:picLocks noChangeAspect="1"/>
          </p:cNvPicPr>
          <p:nvPr/>
        </p:nvPicPr>
        <p:blipFill>
          <a:blip r:embed="rId1"/>
          <a:stretch>
            <a:fillRect/>
          </a:stretch>
        </p:blipFill>
        <p:spPr>
          <a:xfrm>
            <a:off x="400685" y="1417955"/>
            <a:ext cx="3763010" cy="5410200"/>
          </a:xfrm>
          <a:prstGeom prst="rect">
            <a:avLst/>
          </a:prstGeom>
          <a:noFill/>
          <a:ln>
            <a:noFill/>
          </a:ln>
        </p:spPr>
      </p:pic>
      <p:pic>
        <p:nvPicPr>
          <p:cNvPr id="65" name="Imagen 2"/>
          <p:cNvPicPr>
            <a:picLocks noChangeAspect="1"/>
          </p:cNvPicPr>
          <p:nvPr/>
        </p:nvPicPr>
        <p:blipFill>
          <a:blip r:embed="rId2"/>
          <a:stretch>
            <a:fillRect/>
          </a:stretch>
        </p:blipFill>
        <p:spPr>
          <a:xfrm>
            <a:off x="5076190" y="1412240"/>
            <a:ext cx="3608070" cy="54063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38920" cy="1403350"/>
          </a:xfrm>
          <a:solidFill>
            <a:schemeClr val="accent2">
              <a:lumMod val="40000"/>
              <a:lumOff val="60000"/>
            </a:schemeClr>
          </a:solidFill>
        </p:spPr>
        <p:txBody>
          <a:bodyPr/>
          <a:p>
            <a:pPr algn="l"/>
            <a:r>
              <a:rPr lang="en-US" altLang="es-ES" sz="1600"/>
              <a:t>MARTES 02 DE ENERO, EN LA MA</a:t>
            </a:r>
            <a:r>
              <a:rPr lang="en-US" altLang="en-US" sz="1600"/>
              <a:t>Ñ</a:t>
            </a:r>
            <a:r>
              <a:rPr lang="en-US" altLang="es-ES" sz="1600"/>
              <a:t>ANA REALICE ATENCION EN LAS OFICINAS DEL GAD RURAL PARROQUIA LA VICTORIA,</a:t>
            </a:r>
            <a:r>
              <a:rPr lang="en-US" altLang="es-ES" sz="1400"/>
              <a:t> </a:t>
            </a:r>
            <a:endParaRPr lang="en-US" altLang="es-ES" sz="1400"/>
          </a:p>
        </p:txBody>
      </p:sp>
      <p:pic>
        <p:nvPicPr>
          <p:cNvPr id="19" name="Imagen 1"/>
          <p:cNvPicPr>
            <a:picLocks noChangeAspect="1"/>
          </p:cNvPicPr>
          <p:nvPr/>
        </p:nvPicPr>
        <p:blipFill>
          <a:blip r:embed="rId1"/>
          <a:stretch>
            <a:fillRect/>
          </a:stretch>
        </p:blipFill>
        <p:spPr>
          <a:xfrm>
            <a:off x="1109980" y="1678305"/>
            <a:ext cx="6900545" cy="516826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985" y="274955"/>
            <a:ext cx="9139555" cy="1143000"/>
          </a:xfrm>
          <a:solidFill>
            <a:schemeClr val="accent2">
              <a:lumMod val="40000"/>
              <a:lumOff val="60000"/>
            </a:schemeClr>
          </a:solidFill>
        </p:spPr>
        <p:txBody>
          <a:bodyPr/>
          <a:p>
            <a:pPr algn="just"/>
            <a:r>
              <a:rPr lang="en-US" altLang="es-ES" sz="1600"/>
              <a:t>MIERCOLES 03 DE ABRIL, COMUNICADO AL SE</a:t>
            </a:r>
            <a:r>
              <a:rPr lang="en-US" altLang="en-US" sz="1600"/>
              <a:t>Ñ</a:t>
            </a:r>
            <a:r>
              <a:rPr lang="en-US" altLang="es-ES" sz="1600"/>
              <a:t>OR EDWIN PINEDA, CON EL PROP</a:t>
            </a:r>
            <a:r>
              <a:rPr lang="en-US" altLang="en-US" sz="1600"/>
              <a:t>Ó</a:t>
            </a:r>
            <a:r>
              <a:rPr lang="en-US" altLang="es-ES" sz="1600"/>
              <a:t>SITO REALICE CONTROL AL SISTEMA DE RIEGO FOLIAR QUE EVITE DA</a:t>
            </a:r>
            <a:r>
              <a:rPr lang="en-US" altLang="en-US" sz="1600"/>
              <a:t>Ñ</a:t>
            </a:r>
            <a:r>
              <a:rPr lang="en-US" altLang="es-ES" sz="1600"/>
              <a:t>OS A LA V</a:t>
            </a:r>
            <a:r>
              <a:rPr lang="en-US" altLang="en-US" sz="1600"/>
              <a:t>Í</a:t>
            </a:r>
            <a:r>
              <a:rPr lang="en-US" altLang="es-ES" sz="1600"/>
              <a:t>A PRINCIPAL AL CANT</a:t>
            </a:r>
            <a:r>
              <a:rPr lang="en-US" altLang="en-US" sz="1600"/>
              <a:t>Ó</a:t>
            </a:r>
            <a:r>
              <a:rPr lang="en-US" altLang="es-ES" sz="1600"/>
              <a:t>N ATAHUALPA, ENTRE EL PUENTE SOBRE EL RIO BUENAVISTA Y LA ENTRADA AL SITIO PEDREGAL</a:t>
            </a:r>
            <a:endParaRPr lang="en-US" altLang="es-ES" sz="1600"/>
          </a:p>
        </p:txBody>
      </p:sp>
      <p:pic>
        <p:nvPicPr>
          <p:cNvPr id="66" name="Imagen 3"/>
          <p:cNvPicPr>
            <a:picLocks noChangeAspect="1"/>
          </p:cNvPicPr>
          <p:nvPr/>
        </p:nvPicPr>
        <p:blipFill>
          <a:blip r:embed="rId1"/>
          <a:stretch>
            <a:fillRect/>
          </a:stretch>
        </p:blipFill>
        <p:spPr>
          <a:xfrm>
            <a:off x="1026795" y="1417955"/>
            <a:ext cx="7128510" cy="543941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21590" y="274955"/>
            <a:ext cx="9147810" cy="1143000"/>
          </a:xfrm>
          <a:solidFill>
            <a:schemeClr val="accent2">
              <a:lumMod val="40000"/>
              <a:lumOff val="60000"/>
            </a:schemeClr>
          </a:solidFill>
        </p:spPr>
        <p:txBody>
          <a:bodyPr/>
          <a:p>
            <a:pPr algn="just"/>
            <a:r>
              <a:rPr lang="en-US" altLang="es-ES" sz="1600"/>
              <a:t>JUEVES 04 DE ABRIL,GESTI</a:t>
            </a:r>
            <a:r>
              <a:rPr lang="en-US" altLang="en-US" sz="1600"/>
              <a:t>Ó</a:t>
            </a:r>
            <a:r>
              <a:rPr lang="en-US" altLang="es-ES" sz="1600"/>
              <a:t>N A CENEL, SOLICITANDO MANTENIENDO DE L</a:t>
            </a:r>
            <a:r>
              <a:rPr lang="en-US" altLang="en-US" sz="1600"/>
              <a:t>Á</a:t>
            </a:r>
            <a:r>
              <a:rPr lang="en-US" altLang="es-ES" sz="1600"/>
              <a:t>MPARAS Y COLOCACI</a:t>
            </a:r>
            <a:r>
              <a:rPr lang="en-US" altLang="en-US" sz="1600"/>
              <a:t>Ó</a:t>
            </a:r>
            <a:r>
              <a:rPr lang="en-US" altLang="es-ES" sz="1600"/>
              <a:t>N DE POSTES ADICIONALES. ENTREGO OFICIO EN LA CIUDAD DE MACHALA.</a:t>
            </a:r>
            <a:endParaRPr lang="en-US" altLang="es-ES" sz="1600"/>
          </a:p>
        </p:txBody>
      </p:sp>
      <p:pic>
        <p:nvPicPr>
          <p:cNvPr id="67" name="Imagen 4"/>
          <p:cNvPicPr>
            <a:picLocks noChangeAspect="1"/>
          </p:cNvPicPr>
          <p:nvPr/>
        </p:nvPicPr>
        <p:blipFill>
          <a:blip r:embed="rId1"/>
          <a:stretch>
            <a:fillRect/>
          </a:stretch>
        </p:blipFill>
        <p:spPr>
          <a:xfrm>
            <a:off x="1026160" y="1417955"/>
            <a:ext cx="7102475" cy="539051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23495" y="242570"/>
            <a:ext cx="9167495" cy="1423670"/>
          </a:xfrm>
          <a:solidFill>
            <a:schemeClr val="accent2">
              <a:lumMod val="40000"/>
              <a:lumOff val="60000"/>
            </a:schemeClr>
          </a:solidFill>
        </p:spPr>
        <p:txBody>
          <a:bodyPr/>
          <a:p>
            <a:pPr algn="just"/>
            <a:r>
              <a:rPr lang="en-US" altLang="es-ES" sz="1600"/>
              <a:t> </a:t>
            </a:r>
            <a:br>
              <a:rPr lang="en-US" altLang="es-ES" sz="1600"/>
            </a:br>
            <a:r>
              <a:rPr lang="en-US" altLang="es-ES" sz="1600"/>
              <a:t>JUEVES 04 DE ABRIL,PARTICIPACI</a:t>
            </a:r>
            <a:r>
              <a:rPr lang="en-US" altLang="en-US" sz="1600"/>
              <a:t>Ó</a:t>
            </a:r>
            <a:r>
              <a:rPr lang="en-US" altLang="es-ES" sz="1600"/>
              <a:t>N DE LAS MESAS T</a:t>
            </a:r>
            <a:r>
              <a:rPr lang="en-US" altLang="en-US" sz="1600"/>
              <a:t>É</a:t>
            </a:r>
            <a:r>
              <a:rPr lang="en-US" altLang="es-ES" sz="1600"/>
              <a:t>CNICAS SECTORIALES MINISTERIALES, CON EL PROP</a:t>
            </a:r>
            <a:r>
              <a:rPr lang="en-US" altLang="en-US" sz="1600"/>
              <a:t>Ó</a:t>
            </a:r>
            <a:r>
              <a:rPr lang="en-US" altLang="es-ES" sz="1600"/>
              <a:t>SITO DE CALIFICAR AL BONO, ESTABLECER AYUDAS</a:t>
            </a:r>
            <a:r>
              <a:rPr lang="es-ES" altLang="en-US" sz="1600"/>
              <a:t> </a:t>
            </a:r>
            <a:r>
              <a:rPr lang="en-US" altLang="es-ES" sz="1600"/>
              <a:t>T</a:t>
            </a:r>
            <a:r>
              <a:rPr lang="en-US" altLang="en-US" sz="1600"/>
              <a:t>É</a:t>
            </a:r>
            <a:r>
              <a:rPr lang="en-US" altLang="es-ES" sz="1600"/>
              <a:t>CNICAS Y PARTICIPAR DE LOS SERVICIOS SOCIALES OFRECIDOS EL</a:t>
            </a:r>
            <a:r>
              <a:rPr lang="es-ES" altLang="en-US" sz="1600"/>
              <a:t> </a:t>
            </a:r>
            <a:r>
              <a:rPr lang="en-US" altLang="es-ES" sz="1600"/>
              <a:t>D</a:t>
            </a:r>
            <a:r>
              <a:rPr lang="en-US" altLang="en-US" sz="1600"/>
              <a:t>Í</a:t>
            </a:r>
            <a:r>
              <a:rPr lang="en-US" altLang="es-ES" sz="1600"/>
              <a:t>A DEL EVENTO.</a:t>
            </a:r>
            <a:endParaRPr lang="en-US" altLang="es-ES"/>
          </a:p>
        </p:txBody>
      </p:sp>
      <p:pic>
        <p:nvPicPr>
          <p:cNvPr id="68" name="Imagen 5"/>
          <p:cNvPicPr>
            <a:picLocks noChangeAspect="1"/>
          </p:cNvPicPr>
          <p:nvPr/>
        </p:nvPicPr>
        <p:blipFill>
          <a:blip r:embed="rId1"/>
          <a:stretch>
            <a:fillRect/>
          </a:stretch>
        </p:blipFill>
        <p:spPr>
          <a:xfrm>
            <a:off x="1462405" y="1666240"/>
            <a:ext cx="6151245" cy="516826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50350" cy="1143000"/>
          </a:xfrm>
          <a:solidFill>
            <a:schemeClr val="accent2">
              <a:lumMod val="40000"/>
              <a:lumOff val="60000"/>
            </a:schemeClr>
          </a:solidFill>
        </p:spPr>
        <p:txBody>
          <a:bodyPr/>
          <a:p>
            <a:pPr algn="just"/>
            <a:r>
              <a:rPr lang="en-US" altLang="es-ES" sz="1600"/>
              <a:t>VIERNES 05 DE ABRIL,PARTICIPACI</a:t>
            </a:r>
            <a:r>
              <a:rPr lang="en-US" altLang="en-US" sz="1600"/>
              <a:t>Ó</a:t>
            </a:r>
            <a:r>
              <a:rPr lang="en-US" altLang="es-ES" sz="1600"/>
              <a:t>N DE LA REUNI</a:t>
            </a:r>
            <a:r>
              <a:rPr lang="en-US" altLang="en-US" sz="1600"/>
              <a:t>Ó</a:t>
            </a:r>
            <a:r>
              <a:rPr lang="en-US" altLang="es-ES" sz="1600"/>
              <a:t>N CON EL VICEMINISTRO DE ECONOM</a:t>
            </a:r>
            <a:r>
              <a:rPr lang="en-US" altLang="en-US" sz="1600"/>
              <a:t>Í</a:t>
            </a:r>
            <a:r>
              <a:rPr lang="en-US" altLang="es-ES" sz="1600"/>
              <a:t>A, ASAMBLE</a:t>
            </a:r>
            <a:r>
              <a:rPr lang="en-US" altLang="en-US" sz="1600"/>
              <a:t>Í</a:t>
            </a:r>
            <a:r>
              <a:rPr lang="en-US" altLang="es-ES" sz="1600"/>
              <a:t>STA DE LA PROVINCIA Y DIRECTIVOS DE LA CONAGOPARE, PARA PRESENTAR A NOMBRE DEL GOBIERNO OPORTUNIDADES DE INVERSI</a:t>
            </a:r>
            <a:r>
              <a:rPr lang="en-US" altLang="en-US" sz="1600"/>
              <a:t>Ó</a:t>
            </a:r>
            <a:r>
              <a:rPr lang="en-US" altLang="es-ES" sz="1600"/>
              <a:t>N EN GRUPOS PRODUCTIVOS ORGANIZADOS</a:t>
            </a:r>
            <a:endParaRPr lang="en-US" altLang="es-ES" sz="1600"/>
          </a:p>
        </p:txBody>
      </p:sp>
      <p:pic>
        <p:nvPicPr>
          <p:cNvPr id="69" name="Imagen 6"/>
          <p:cNvPicPr>
            <a:picLocks noChangeAspect="1"/>
          </p:cNvPicPr>
          <p:nvPr/>
        </p:nvPicPr>
        <p:blipFill>
          <a:blip r:embed="rId1"/>
          <a:stretch>
            <a:fillRect/>
          </a:stretch>
        </p:blipFill>
        <p:spPr>
          <a:xfrm>
            <a:off x="1012190" y="1417955"/>
            <a:ext cx="6950710" cy="53721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28760" cy="1143000"/>
          </a:xfrm>
          <a:solidFill>
            <a:schemeClr val="accent2">
              <a:lumMod val="40000"/>
              <a:lumOff val="60000"/>
            </a:schemeClr>
          </a:solidFill>
        </p:spPr>
        <p:txBody>
          <a:bodyPr/>
          <a:p>
            <a:pPr algn="just"/>
            <a:r>
              <a:rPr lang="en-US" altLang="es-ES" sz="1600"/>
              <a:t>MARTES 09 DE ABRIL,PARTICIPACI</a:t>
            </a:r>
            <a:r>
              <a:rPr lang="en-US" altLang="en-US" sz="1600"/>
              <a:t>Ó</a:t>
            </a:r>
            <a:r>
              <a:rPr lang="en-US" altLang="es-ES" sz="1600"/>
              <a:t>N DE LA INSPECCI</a:t>
            </a:r>
            <a:r>
              <a:rPr lang="en-US" altLang="en-US" sz="1600"/>
              <a:t>Ó</a:t>
            </a:r>
            <a:r>
              <a:rPr lang="en-US" altLang="es-ES" sz="1600"/>
              <a:t>N POR PARTE DE CENEL, DEL MANTENIMIENTO DE L</a:t>
            </a:r>
            <a:r>
              <a:rPr lang="en-US" altLang="en-US" sz="1600"/>
              <a:t>Á</a:t>
            </a:r>
            <a:r>
              <a:rPr lang="en-US" altLang="es-ES" sz="1600"/>
              <a:t>MPARAS Y LUMINARIAS</a:t>
            </a:r>
            <a:endParaRPr lang="en-US" altLang="es-ES" sz="1600"/>
          </a:p>
        </p:txBody>
      </p:sp>
      <p:pic>
        <p:nvPicPr>
          <p:cNvPr id="70" name="Imagen 7"/>
          <p:cNvPicPr>
            <a:picLocks noChangeAspect="1"/>
          </p:cNvPicPr>
          <p:nvPr/>
        </p:nvPicPr>
        <p:blipFill>
          <a:blip r:embed="rId1"/>
          <a:stretch>
            <a:fillRect/>
          </a:stretch>
        </p:blipFill>
        <p:spPr>
          <a:xfrm>
            <a:off x="976630" y="1417955"/>
            <a:ext cx="7118985" cy="546544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30665" cy="1143000"/>
          </a:xfrm>
          <a:solidFill>
            <a:schemeClr val="accent2">
              <a:lumMod val="40000"/>
              <a:lumOff val="60000"/>
            </a:schemeClr>
          </a:solidFill>
        </p:spPr>
        <p:txBody>
          <a:bodyPr/>
          <a:p>
            <a:pPr algn="just"/>
            <a:r>
              <a:rPr lang="en-US" altLang="es-ES" sz="1600"/>
              <a:t>MARTES 09 DE ABRIL, PARTICIPACI</a:t>
            </a:r>
            <a:r>
              <a:rPr lang="en-US" altLang="en-US" sz="1600"/>
              <a:t>Ó</a:t>
            </a:r>
            <a:r>
              <a:rPr lang="en-US" altLang="es-ES" sz="1600"/>
              <a:t>N DEL EVENTO DE PROMOCI</a:t>
            </a:r>
            <a:r>
              <a:rPr lang="en-US" altLang="en-US" sz="1600"/>
              <a:t>Ó</a:t>
            </a:r>
            <a:r>
              <a:rPr lang="en-US" altLang="es-ES" sz="1600"/>
              <a:t>N Y PREVENCI</a:t>
            </a:r>
            <a:r>
              <a:rPr lang="en-US" altLang="en-US" sz="1600"/>
              <a:t>Ó</a:t>
            </a:r>
            <a:r>
              <a:rPr lang="en-US" altLang="es-ES" sz="1600"/>
              <a:t>N DEL CUIDADO DE MASCOTAS PARA EVITAR LA DEAMBULACI</a:t>
            </a:r>
            <a:r>
              <a:rPr lang="en-US" altLang="en-US" sz="1600"/>
              <a:t>Ó</a:t>
            </a:r>
            <a:r>
              <a:rPr lang="en-US" altLang="es-ES" sz="1600"/>
              <a:t>N EN LAS CALLES Y AVENIDAS. EN COORDINACI</a:t>
            </a:r>
            <a:r>
              <a:rPr lang="en-US" altLang="en-US" sz="1600"/>
              <a:t>Ó</a:t>
            </a:r>
            <a:r>
              <a:rPr lang="en-US" altLang="es-ES" sz="1600"/>
              <a:t>N CON LA TENENCIA POL</a:t>
            </a:r>
            <a:r>
              <a:rPr lang="en-US" altLang="en-US" sz="1600"/>
              <a:t>Í</a:t>
            </a:r>
            <a:r>
              <a:rPr lang="en-US" altLang="es-ES" sz="1600"/>
              <a:t>TICA Y POLIC</a:t>
            </a:r>
            <a:r>
              <a:rPr lang="en-US" altLang="en-US" sz="1600"/>
              <a:t>Í</a:t>
            </a:r>
            <a:r>
              <a:rPr lang="en-US" altLang="es-ES" sz="1600"/>
              <a:t>A NACIONAL.</a:t>
            </a:r>
            <a:endParaRPr lang="en-US" altLang="es-ES" sz="1600"/>
          </a:p>
        </p:txBody>
      </p:sp>
      <p:pic>
        <p:nvPicPr>
          <p:cNvPr id="71" name="Imagen 8"/>
          <p:cNvPicPr>
            <a:picLocks noChangeAspect="1"/>
          </p:cNvPicPr>
          <p:nvPr/>
        </p:nvPicPr>
        <p:blipFill>
          <a:blip r:embed="rId1"/>
          <a:stretch>
            <a:fillRect/>
          </a:stretch>
        </p:blipFill>
        <p:spPr>
          <a:xfrm>
            <a:off x="683260" y="1412240"/>
            <a:ext cx="3516630" cy="5471160"/>
          </a:xfrm>
          <a:prstGeom prst="rect">
            <a:avLst/>
          </a:prstGeom>
          <a:noFill/>
          <a:ln>
            <a:noFill/>
          </a:ln>
        </p:spPr>
      </p:pic>
      <p:pic>
        <p:nvPicPr>
          <p:cNvPr id="73" name="Imagen 9"/>
          <p:cNvPicPr>
            <a:picLocks noChangeAspect="1"/>
          </p:cNvPicPr>
          <p:nvPr/>
        </p:nvPicPr>
        <p:blipFill>
          <a:blip r:embed="rId2"/>
          <a:stretch>
            <a:fillRect/>
          </a:stretch>
        </p:blipFill>
        <p:spPr>
          <a:xfrm>
            <a:off x="4987925" y="1412240"/>
            <a:ext cx="3705225" cy="544322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68130" cy="1143000"/>
          </a:xfrm>
          <a:solidFill>
            <a:schemeClr val="accent2">
              <a:lumMod val="40000"/>
              <a:lumOff val="60000"/>
            </a:schemeClr>
          </a:solidFill>
        </p:spPr>
        <p:txBody>
          <a:bodyPr/>
          <a:p>
            <a:pPr algn="just"/>
            <a:r>
              <a:rPr lang="en-US" altLang="es-ES" sz="1600"/>
              <a:t>JUEVES 11 DE ABRIL,PARTICIPACI</a:t>
            </a:r>
            <a:r>
              <a:rPr lang="en-US" altLang="en-US" sz="1600"/>
              <a:t>Ó</a:t>
            </a:r>
            <a:r>
              <a:rPr lang="en-US" altLang="es-ES" sz="1600"/>
              <a:t>N DE LA CAMPA</a:t>
            </a:r>
            <a:r>
              <a:rPr lang="en-US" altLang="en-US" sz="1600"/>
              <a:t>Ñ</a:t>
            </a:r>
            <a:r>
              <a:rPr lang="en-US" altLang="es-ES" sz="1600"/>
              <a:t>A MEDICA EN SITIO LA QUEBRADA</a:t>
            </a:r>
            <a:endParaRPr lang="en-US" altLang="es-ES" sz="1600"/>
          </a:p>
        </p:txBody>
      </p:sp>
      <p:pic>
        <p:nvPicPr>
          <p:cNvPr id="74" name="Imagen 10"/>
          <p:cNvPicPr>
            <a:picLocks noChangeAspect="1"/>
          </p:cNvPicPr>
          <p:nvPr/>
        </p:nvPicPr>
        <p:blipFill>
          <a:blip r:embed="rId1"/>
          <a:stretch>
            <a:fillRect/>
          </a:stretch>
        </p:blipFill>
        <p:spPr>
          <a:xfrm>
            <a:off x="1096010" y="1417955"/>
            <a:ext cx="7291070" cy="544004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23495" y="274955"/>
            <a:ext cx="9167495" cy="1143000"/>
          </a:xfrm>
          <a:solidFill>
            <a:schemeClr val="accent2">
              <a:lumMod val="40000"/>
              <a:lumOff val="60000"/>
            </a:schemeClr>
          </a:solidFill>
        </p:spPr>
        <p:txBody>
          <a:bodyPr/>
          <a:p>
            <a:pPr algn="just"/>
            <a:r>
              <a:rPr lang="en-US" altLang="es-ES" sz="1600"/>
              <a:t>JUEVES 11 DE ABRIL,PARTICIPE  DE LA REUNI</a:t>
            </a:r>
            <a:r>
              <a:rPr lang="en-US" altLang="en-US" sz="1600"/>
              <a:t>Ó</a:t>
            </a:r>
            <a:r>
              <a:rPr lang="en-US" altLang="es-ES" sz="1600"/>
              <a:t>N CON LOS AGRICULTORES RESPECTO A LA SOLICITUD DE SISTEMA DE RIEGO FOLIAR. PARTICIPAN T</a:t>
            </a:r>
            <a:r>
              <a:rPr lang="en-US" altLang="en-US" sz="1600"/>
              <a:t>É</a:t>
            </a:r>
            <a:r>
              <a:rPr lang="en-US" altLang="es-ES" sz="1600"/>
              <a:t>CNICOS DE LA PREFECTURA</a:t>
            </a:r>
            <a:endParaRPr lang="en-US" altLang="es-ES" sz="1600"/>
          </a:p>
        </p:txBody>
      </p:sp>
      <p:pic>
        <p:nvPicPr>
          <p:cNvPr id="75" name="Imagen 11"/>
          <p:cNvPicPr>
            <a:picLocks noChangeAspect="1"/>
          </p:cNvPicPr>
          <p:nvPr/>
        </p:nvPicPr>
        <p:blipFill>
          <a:blip r:embed="rId1"/>
          <a:stretch>
            <a:fillRect/>
          </a:stretch>
        </p:blipFill>
        <p:spPr>
          <a:xfrm>
            <a:off x="898525" y="1417955"/>
            <a:ext cx="7040880" cy="544385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2540" y="274955"/>
            <a:ext cx="9141460" cy="1143000"/>
          </a:xfrm>
          <a:solidFill>
            <a:schemeClr val="accent2">
              <a:lumMod val="40000"/>
              <a:lumOff val="60000"/>
            </a:schemeClr>
          </a:solidFill>
        </p:spPr>
        <p:txBody>
          <a:bodyPr/>
          <a:p>
            <a:pPr algn="just"/>
            <a:r>
              <a:rPr lang="en-US" altLang="es-ES" sz="1600"/>
              <a:t>LUNES 15 DE ABRIL, PARTICIPACI</a:t>
            </a:r>
            <a:r>
              <a:rPr lang="en-US" altLang="en-US" sz="1600"/>
              <a:t>Ó</a:t>
            </a:r>
            <a:r>
              <a:rPr lang="en-US" altLang="es-ES" sz="1600"/>
              <a:t>N DEL MANTENIENDO DE L</a:t>
            </a:r>
            <a:r>
              <a:rPr lang="en-US" altLang="en-US" sz="1600"/>
              <a:t>Á</a:t>
            </a:r>
            <a:r>
              <a:rPr lang="en-US" altLang="es-ES" sz="1600"/>
              <a:t>MPARAS DA</a:t>
            </a:r>
            <a:r>
              <a:rPr lang="en-US" altLang="en-US" sz="1600"/>
              <a:t>Ñ</a:t>
            </a:r>
            <a:r>
              <a:rPr lang="en-US" altLang="es-ES" sz="1600"/>
              <a:t>ADAS. TRABAJOS REALIZADOS POR CENEL</a:t>
            </a:r>
            <a:endParaRPr lang="en-US" altLang="es-ES" sz="1600"/>
          </a:p>
        </p:txBody>
      </p:sp>
      <p:pic>
        <p:nvPicPr>
          <p:cNvPr id="76" name="Imagen 12"/>
          <p:cNvPicPr>
            <a:picLocks noChangeAspect="1"/>
          </p:cNvPicPr>
          <p:nvPr/>
        </p:nvPicPr>
        <p:blipFill>
          <a:blip r:embed="rId1"/>
          <a:stretch>
            <a:fillRect/>
          </a:stretch>
        </p:blipFill>
        <p:spPr>
          <a:xfrm>
            <a:off x="1080135" y="1412240"/>
            <a:ext cx="7038975" cy="542671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just"/>
            <a:r>
              <a:rPr lang="en-US" altLang="es-ES" sz="1600"/>
              <a:t>MARTES 16 DE ABRIL, PARTICIPACI</a:t>
            </a:r>
            <a:r>
              <a:rPr lang="en-US" altLang="en-US" sz="1600"/>
              <a:t>Ó</a:t>
            </a:r>
            <a:r>
              <a:rPr lang="en-US" altLang="es-ES" sz="1600"/>
              <a:t>N DE LA ENTREGA DE POLLOS DE CRIANZA A LOS ADULTOS MAYORES PARTICIPANTES DEL PROGRAMA SOCIAL DEL GAD PARROQUIAL. EN COORDINACI</a:t>
            </a:r>
            <a:r>
              <a:rPr lang="en-US" altLang="en-US" sz="1600"/>
              <a:t>Ó</a:t>
            </a:r>
            <a:r>
              <a:rPr lang="en-US" altLang="es-ES" sz="1600"/>
              <a:t>N CON LA COMISI</a:t>
            </a:r>
            <a:r>
              <a:rPr lang="en-US" altLang="en-US" sz="1600"/>
              <a:t>Ó</a:t>
            </a:r>
            <a:r>
              <a:rPr lang="en-US" altLang="es-ES" sz="1600"/>
              <a:t>N ECON</a:t>
            </a:r>
            <a:r>
              <a:rPr lang="en-US" altLang="en-US" sz="1600"/>
              <a:t>Ó</a:t>
            </a:r>
            <a:r>
              <a:rPr lang="en-US" altLang="es-ES" sz="1600"/>
              <a:t>MICA PRODUCTIVA</a:t>
            </a:r>
            <a:r>
              <a:rPr lang="es-ES" altLang="en-US" sz="1600"/>
              <a:t>.</a:t>
            </a:r>
            <a:endParaRPr lang="es-ES" altLang="en-US" sz="1600"/>
          </a:p>
        </p:txBody>
      </p:sp>
      <p:pic>
        <p:nvPicPr>
          <p:cNvPr id="78" name="Imagen 14"/>
          <p:cNvPicPr>
            <a:picLocks noChangeAspect="1"/>
          </p:cNvPicPr>
          <p:nvPr/>
        </p:nvPicPr>
        <p:blipFill>
          <a:blip r:embed="rId1"/>
          <a:stretch>
            <a:fillRect/>
          </a:stretch>
        </p:blipFill>
        <p:spPr>
          <a:xfrm>
            <a:off x="683260" y="1412240"/>
            <a:ext cx="7583805" cy="54400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05265" cy="1143000"/>
          </a:xfrm>
          <a:solidFill>
            <a:schemeClr val="accent2">
              <a:lumMod val="40000"/>
              <a:lumOff val="60000"/>
            </a:schemeClr>
          </a:solidFill>
        </p:spPr>
        <p:txBody>
          <a:bodyPr/>
          <a:p>
            <a:pPr algn="l"/>
            <a:r>
              <a:rPr lang="en-US" altLang="es-ES" sz="1600"/>
              <a:t>MARTES 02 DE ENERO, EN LA TARDE REALICE UNA INSPECCI</a:t>
            </a:r>
            <a:r>
              <a:rPr lang="en-US" altLang="en-US" sz="1600"/>
              <a:t>Ó</a:t>
            </a:r>
            <a:r>
              <a:rPr lang="en-US" altLang="es-ES" sz="1600"/>
              <a:t>N EN</a:t>
            </a:r>
            <a:r>
              <a:rPr lang="es-ES" altLang="en-US" sz="1600"/>
              <a:t> </a:t>
            </a:r>
            <a:r>
              <a:rPr lang="en-US" altLang="es-ES" sz="1600"/>
              <a:t>LA INSTALACI</a:t>
            </a:r>
            <a:r>
              <a:rPr lang="en-US" altLang="en-US" sz="1600"/>
              <a:t>Ó</a:t>
            </a:r>
            <a:r>
              <a:rPr lang="en-US" altLang="es-ES" sz="1600"/>
              <a:t>N DEL GADRURAL PARROQUIA LA VICTORIA DONDE SE EST</a:t>
            </a:r>
            <a:r>
              <a:rPr lang="en-US" altLang="en-US" sz="1600"/>
              <a:t>Á</a:t>
            </a:r>
            <a:r>
              <a:rPr lang="en-US" altLang="es-ES" sz="1600"/>
              <a:t>N REALIZANDOTRABAJOS DE MANTENIMIENTO</a:t>
            </a:r>
            <a:endParaRPr lang="en-US" altLang="es-ES" sz="1600"/>
          </a:p>
        </p:txBody>
      </p:sp>
      <p:pic>
        <p:nvPicPr>
          <p:cNvPr id="20" name="Imagen 2"/>
          <p:cNvPicPr>
            <a:picLocks noChangeAspect="1"/>
          </p:cNvPicPr>
          <p:nvPr/>
        </p:nvPicPr>
        <p:blipFill>
          <a:blip r:embed="rId1"/>
          <a:stretch>
            <a:fillRect/>
          </a:stretch>
        </p:blipFill>
        <p:spPr>
          <a:xfrm>
            <a:off x="1105535" y="1417955"/>
            <a:ext cx="6904990" cy="537718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42095" cy="1143000"/>
          </a:xfrm>
          <a:solidFill>
            <a:schemeClr val="accent2">
              <a:lumMod val="40000"/>
              <a:lumOff val="60000"/>
            </a:schemeClr>
          </a:solidFill>
        </p:spPr>
        <p:txBody>
          <a:bodyPr/>
          <a:p>
            <a:pPr algn="just"/>
            <a:r>
              <a:rPr lang="en-US" altLang="es-ES" sz="1600"/>
              <a:t>MIERCOLES 17 DE ABRIL, PARTICIPACI</a:t>
            </a:r>
            <a:r>
              <a:rPr lang="en-US" altLang="en-US" sz="1600"/>
              <a:t>Ó</a:t>
            </a:r>
            <a:r>
              <a:rPr lang="en-US" altLang="es-ES" sz="1600"/>
              <a:t>N DE UNA REUNI</a:t>
            </a:r>
            <a:r>
              <a:rPr lang="en-US" altLang="en-US" sz="1600"/>
              <a:t>Ó</a:t>
            </a:r>
            <a:r>
              <a:rPr lang="en-US" altLang="es-ES" sz="1600"/>
              <a:t>N PROMOVIDA POR LA CONAGOPARE CON ALCANCES A INFORMAR A DE LOS RECORTES PRESUPUESTARIOS CON PERSPECTIVAS POL</a:t>
            </a:r>
            <a:r>
              <a:rPr lang="en-US" altLang="en-US" sz="1600"/>
              <a:t>Í</a:t>
            </a:r>
            <a:r>
              <a:rPr lang="en-US" altLang="es-ES" sz="1600"/>
              <a:t>TICAS.</a:t>
            </a:r>
            <a:endParaRPr lang="en-US" altLang="es-ES" sz="1600"/>
          </a:p>
        </p:txBody>
      </p:sp>
      <p:pic>
        <p:nvPicPr>
          <p:cNvPr id="79" name="Imagen 1"/>
          <p:cNvPicPr>
            <a:picLocks noChangeAspect="1"/>
          </p:cNvPicPr>
          <p:nvPr/>
        </p:nvPicPr>
        <p:blipFill>
          <a:blip r:embed="rId1"/>
          <a:stretch>
            <a:fillRect/>
          </a:stretch>
        </p:blipFill>
        <p:spPr>
          <a:xfrm>
            <a:off x="864870" y="1417955"/>
            <a:ext cx="7351395" cy="544004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1430" y="274955"/>
            <a:ext cx="9122410" cy="1143000"/>
          </a:xfrm>
          <a:solidFill>
            <a:schemeClr val="accent2">
              <a:lumMod val="40000"/>
              <a:lumOff val="60000"/>
            </a:schemeClr>
          </a:solidFill>
        </p:spPr>
        <p:txBody>
          <a:bodyPr/>
          <a:p>
            <a:pPr algn="just"/>
            <a:r>
              <a:rPr lang="en-US" altLang="es-ES" sz="1600"/>
              <a:t>MARTES 23 DE ABRIL,RECOLECCI</a:t>
            </a:r>
            <a:r>
              <a:rPr lang="en-US" altLang="en-US" sz="1600"/>
              <a:t>Ó</a:t>
            </a:r>
            <a:r>
              <a:rPr lang="en-US" altLang="es-ES" sz="1600"/>
              <a:t>N DE FRUTAS DE TEMPORADA (NARANJA) CON EL PROP</a:t>
            </a:r>
            <a:r>
              <a:rPr lang="en-US" altLang="en-US" sz="1600"/>
              <a:t>Ó</a:t>
            </a:r>
            <a:r>
              <a:rPr lang="en-US" altLang="es-ES" sz="1600"/>
              <a:t>SITO DE PREPARAR FRESCO PARA LOS ADULTOS MAYORES, EN COORDINACI</a:t>
            </a:r>
            <a:r>
              <a:rPr lang="en-US" altLang="en-US" sz="1600"/>
              <a:t>Ó</a:t>
            </a:r>
            <a:r>
              <a:rPr lang="en-US" altLang="es-ES" sz="1600"/>
              <a:t>N EL CENTRO DE SALUD. EN EL MARCO DEL TALLER DE INDUCCI</a:t>
            </a:r>
            <a:r>
              <a:rPr lang="en-US" altLang="en-US" sz="1600"/>
              <a:t>Ó</a:t>
            </a:r>
            <a:r>
              <a:rPr lang="en-US" altLang="es-ES" sz="1600"/>
              <a:t>N Y MOTIVACI</a:t>
            </a:r>
            <a:r>
              <a:rPr lang="en-US" altLang="en-US" sz="1600"/>
              <a:t>Ó</a:t>
            </a:r>
            <a:r>
              <a:rPr lang="en-US" altLang="es-ES" sz="1600"/>
              <a:t>N, HACIA NUEVOS ESTILOS DE VIDA, NUTRICI</a:t>
            </a:r>
            <a:r>
              <a:rPr lang="en-US" altLang="en-US" sz="1600"/>
              <a:t>Ó</a:t>
            </a:r>
            <a:r>
              <a:rPr lang="en-US" altLang="es-ES" sz="1600"/>
              <a:t>N SALUDABLE Y BAILOTERAPIA.</a:t>
            </a:r>
            <a:endParaRPr lang="en-US" altLang="es-ES" sz="1600"/>
          </a:p>
        </p:txBody>
      </p:sp>
      <p:pic>
        <p:nvPicPr>
          <p:cNvPr id="80" name="Imagen 2"/>
          <p:cNvPicPr>
            <a:picLocks noChangeAspect="1"/>
          </p:cNvPicPr>
          <p:nvPr/>
        </p:nvPicPr>
        <p:blipFill>
          <a:blip r:embed="rId1"/>
          <a:stretch>
            <a:fillRect/>
          </a:stretch>
        </p:blipFill>
        <p:spPr>
          <a:xfrm>
            <a:off x="1021715" y="1417955"/>
            <a:ext cx="7148195" cy="54324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26220" cy="1143000"/>
          </a:xfrm>
          <a:solidFill>
            <a:schemeClr val="accent2">
              <a:lumMod val="40000"/>
              <a:lumOff val="60000"/>
            </a:schemeClr>
          </a:solidFill>
        </p:spPr>
        <p:txBody>
          <a:bodyPr/>
          <a:p>
            <a:pPr algn="just"/>
            <a:r>
              <a:rPr lang="en-US" altLang="es-ES" sz="1600"/>
              <a:t>MIERCOLES 24 DE ABRIL, PARTICIPACI</a:t>
            </a:r>
            <a:r>
              <a:rPr lang="en-US" altLang="en-US" sz="1600"/>
              <a:t>Ó</a:t>
            </a:r>
            <a:r>
              <a:rPr lang="en-US" altLang="es-ES" sz="1600"/>
              <a:t>N DEL TALLER DE INDUCCI</a:t>
            </a:r>
            <a:r>
              <a:rPr lang="en-US" altLang="en-US" sz="1600"/>
              <a:t>Ó</a:t>
            </a:r>
            <a:r>
              <a:rPr lang="en-US" altLang="es-ES" sz="1600"/>
              <a:t>N Y MOTIVACI</a:t>
            </a:r>
            <a:r>
              <a:rPr lang="en-US" altLang="en-US" sz="1600"/>
              <a:t>Ó</a:t>
            </a:r>
            <a:r>
              <a:rPr lang="en-US" altLang="es-ES" sz="1600"/>
              <a:t>N, HACIA NUEVOS ESTILOS DE VIDA, NUTRICI</a:t>
            </a:r>
            <a:r>
              <a:rPr lang="en-US" altLang="en-US" sz="1600"/>
              <a:t>Ó</a:t>
            </a:r>
            <a:r>
              <a:rPr lang="en-US" altLang="es-ES" sz="1600"/>
              <a:t>N SALUDABLE Y BAILOTERAPIA. DIRIGIDO A LOS ADULTOS MAYORES EN LO QUE CONSTITUYE EL PROGRAMA SOCIAL IMPLEMENTADO POR EL GAD PARROQUIAL </a:t>
            </a:r>
            <a:endParaRPr lang="en-US" altLang="es-ES" sz="1600"/>
          </a:p>
        </p:txBody>
      </p:sp>
      <p:pic>
        <p:nvPicPr>
          <p:cNvPr id="81" name="Imagen 3"/>
          <p:cNvPicPr>
            <a:picLocks noChangeAspect="1"/>
          </p:cNvPicPr>
          <p:nvPr/>
        </p:nvPicPr>
        <p:blipFill>
          <a:blip r:embed="rId1"/>
          <a:stretch>
            <a:fillRect/>
          </a:stretch>
        </p:blipFill>
        <p:spPr>
          <a:xfrm>
            <a:off x="933450" y="1417955"/>
            <a:ext cx="7131050" cy="544068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30665" cy="1143000"/>
          </a:xfrm>
          <a:solidFill>
            <a:schemeClr val="accent2">
              <a:lumMod val="40000"/>
              <a:lumOff val="60000"/>
            </a:schemeClr>
          </a:solidFill>
        </p:spPr>
        <p:txBody>
          <a:bodyPr/>
          <a:p>
            <a:pPr algn="just"/>
            <a:r>
              <a:rPr lang="en-US" altLang="es-ES" sz="1600"/>
              <a:t>JUEVES 25 DE ABRIL,PARTICIPACI</a:t>
            </a:r>
            <a:r>
              <a:rPr lang="en-US" altLang="en-US" sz="1600"/>
              <a:t>Ó</a:t>
            </a:r>
            <a:r>
              <a:rPr lang="en-US" altLang="es-ES" sz="1600"/>
              <a:t>N DEL TALLER DE INDUCCI</a:t>
            </a:r>
            <a:r>
              <a:rPr lang="en-US" altLang="en-US" sz="1600"/>
              <a:t>Ó</a:t>
            </a:r>
            <a:r>
              <a:rPr lang="en-US" altLang="es-ES" sz="1600"/>
              <a:t>N Y MOTIVACI</a:t>
            </a:r>
            <a:r>
              <a:rPr lang="en-US" altLang="en-US" sz="1600"/>
              <a:t>Ó</a:t>
            </a:r>
            <a:r>
              <a:rPr lang="en-US" altLang="es-ES" sz="1600"/>
              <a:t>N, HACIA NUEVOS ESTILOS DE VIDA, NUTRICI</a:t>
            </a:r>
            <a:r>
              <a:rPr lang="en-US" altLang="en-US" sz="1600"/>
              <a:t>Ó</a:t>
            </a:r>
            <a:r>
              <a:rPr lang="en-US" altLang="es-ES" sz="1600"/>
              <a:t>N SALUDABLE Y BAILOTERAPIA. DIRIGIDO A LOS ADULTOS MAYORES EN LO QUE CONSTITUYE EL PROGRAMASOCIALIMPLEMENTADO POR EL GAD PARROQUIAL </a:t>
            </a:r>
            <a:endParaRPr lang="en-US" altLang="es-ES" sz="1600"/>
          </a:p>
        </p:txBody>
      </p:sp>
      <p:pic>
        <p:nvPicPr>
          <p:cNvPr id="82" name="Imagen 4"/>
          <p:cNvPicPr>
            <a:picLocks noChangeAspect="1"/>
          </p:cNvPicPr>
          <p:nvPr/>
        </p:nvPicPr>
        <p:blipFill>
          <a:blip r:embed="rId1"/>
          <a:stretch>
            <a:fillRect/>
          </a:stretch>
        </p:blipFill>
        <p:spPr>
          <a:xfrm>
            <a:off x="605790" y="1412240"/>
            <a:ext cx="3624580" cy="5440045"/>
          </a:xfrm>
          <a:prstGeom prst="rect">
            <a:avLst/>
          </a:prstGeom>
          <a:noFill/>
          <a:ln>
            <a:noFill/>
          </a:ln>
        </p:spPr>
      </p:pic>
      <p:pic>
        <p:nvPicPr>
          <p:cNvPr id="83" name="Imagen 5"/>
          <p:cNvPicPr>
            <a:picLocks noChangeAspect="1"/>
          </p:cNvPicPr>
          <p:nvPr/>
        </p:nvPicPr>
        <p:blipFill>
          <a:blip r:embed="rId2"/>
          <a:stretch>
            <a:fillRect/>
          </a:stretch>
        </p:blipFill>
        <p:spPr>
          <a:xfrm>
            <a:off x="5076190" y="1412240"/>
            <a:ext cx="3570605" cy="544576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ítulo 2"/>
          <p:cNvSpPr/>
          <p:nvPr>
            <p:ph type="title"/>
          </p:nvPr>
        </p:nvSpPr>
        <p:spPr>
          <a:xfrm>
            <a:off x="0" y="274955"/>
            <a:ext cx="9123680" cy="1143000"/>
          </a:xfrm>
          <a:solidFill>
            <a:schemeClr val="accent2">
              <a:lumMod val="40000"/>
              <a:lumOff val="60000"/>
            </a:schemeClr>
          </a:solidFill>
        </p:spPr>
        <p:txBody>
          <a:bodyPr/>
          <a:p>
            <a:pPr algn="just"/>
            <a:r>
              <a:rPr lang="en-US" altLang="es-ES" sz="1600"/>
              <a:t>JUEVES 25 DE ABRIL,REUNI</a:t>
            </a:r>
            <a:r>
              <a:rPr lang="en-US" altLang="en-US" sz="1600"/>
              <a:t>Ó</a:t>
            </a:r>
            <a:r>
              <a:rPr lang="en-US" altLang="es-ES" sz="1600"/>
              <a:t>N CON PROMOTORES DE PROGRAMAS SOCIALES, COORDINAR ACCIONES DE TRABAJO CON LOS ADULTOS MAYORES, TENIENDO COMO PUNTO DE ORDEN LA REALIZACI</a:t>
            </a:r>
            <a:r>
              <a:rPr lang="en-US" altLang="en-US" sz="1600"/>
              <a:t>Ó</a:t>
            </a:r>
            <a:r>
              <a:rPr lang="en-US" altLang="es-ES" sz="1600"/>
              <a:t>N DE UN BINGO SOLIDARIO.</a:t>
            </a:r>
            <a:endParaRPr lang="en-US" altLang="es-ES"/>
          </a:p>
        </p:txBody>
      </p:sp>
      <p:pic>
        <p:nvPicPr>
          <p:cNvPr id="86" name="Imagen 7"/>
          <p:cNvPicPr>
            <a:picLocks noChangeAspect="1"/>
          </p:cNvPicPr>
          <p:nvPr/>
        </p:nvPicPr>
        <p:blipFill>
          <a:blip r:embed="rId1"/>
          <a:stretch>
            <a:fillRect/>
          </a:stretch>
        </p:blipFill>
        <p:spPr>
          <a:xfrm>
            <a:off x="1026160" y="1417955"/>
            <a:ext cx="7009130" cy="538353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44635" cy="1143000"/>
          </a:xfrm>
          <a:solidFill>
            <a:schemeClr val="accent2">
              <a:lumMod val="40000"/>
              <a:lumOff val="60000"/>
            </a:schemeClr>
          </a:solidFill>
        </p:spPr>
        <p:txBody>
          <a:bodyPr/>
          <a:p>
            <a:pPr algn="just"/>
            <a:r>
              <a:rPr lang="en-US" altLang="es-ES" sz="1600"/>
              <a:t>DOMINGO 29 DE ABRIL,CON EL PROP</a:t>
            </a:r>
            <a:r>
              <a:rPr lang="en-US" altLang="en-US" sz="1600"/>
              <a:t>Ó</a:t>
            </a:r>
            <a:r>
              <a:rPr lang="en-US" altLang="es-ES" sz="1600"/>
              <a:t>SITO DE GENERAR RECURSOS DESTINADO AL AGASAJO DE D</a:t>
            </a:r>
            <a:r>
              <a:rPr lang="en-US" altLang="en-US" sz="1600"/>
              <a:t>Í</a:t>
            </a:r>
            <a:r>
              <a:rPr lang="en-US" altLang="es-ES" sz="1600"/>
              <a:t>AS ESPEC</a:t>
            </a:r>
            <a:r>
              <a:rPr lang="en-US" altLang="en-US" sz="1600"/>
              <a:t>Í</a:t>
            </a:r>
            <a:r>
              <a:rPr lang="en-US" altLang="es-ES" sz="1600"/>
              <a:t>FICOS COMO EL D</a:t>
            </a:r>
            <a:r>
              <a:rPr lang="en-US" altLang="en-US" sz="1600"/>
              <a:t>Í</a:t>
            </a:r>
            <a:r>
              <a:rPr lang="en-US" altLang="es-ES" sz="1600"/>
              <a:t>A DE LA MADRE, PADRE Y OTRAS FESTIVIDADES</a:t>
            </a:r>
            <a:endParaRPr lang="en-US" altLang="es-ES" sz="1600"/>
          </a:p>
        </p:txBody>
      </p:sp>
      <p:pic>
        <p:nvPicPr>
          <p:cNvPr id="87" name="Imagen 8"/>
          <p:cNvPicPr>
            <a:picLocks noChangeAspect="1"/>
          </p:cNvPicPr>
          <p:nvPr/>
        </p:nvPicPr>
        <p:blipFill>
          <a:blip r:embed="rId1"/>
          <a:stretch>
            <a:fillRect/>
          </a:stretch>
        </p:blipFill>
        <p:spPr>
          <a:xfrm>
            <a:off x="943610" y="1417955"/>
            <a:ext cx="7026275" cy="542798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44635" cy="1143000"/>
          </a:xfrm>
          <a:solidFill>
            <a:schemeClr val="accent2">
              <a:lumMod val="40000"/>
              <a:lumOff val="60000"/>
            </a:schemeClr>
          </a:solidFill>
        </p:spPr>
        <p:txBody>
          <a:bodyPr/>
          <a:p>
            <a:pPr algn="just"/>
            <a:r>
              <a:rPr lang="en-US" altLang="es-ES" sz="1600"/>
              <a:t>LUNES 29 DE ABRIL,SOLICITUD QUE LA FUERZA P</a:t>
            </a:r>
            <a:r>
              <a:rPr lang="en-US" altLang="en-US" sz="1600"/>
              <a:t>Ú</a:t>
            </a:r>
            <a:r>
              <a:rPr lang="en-US" altLang="es-ES" sz="1600"/>
              <a:t>BLICA (POLIC</a:t>
            </a:r>
            <a:r>
              <a:rPr lang="en-US" altLang="en-US" sz="1600"/>
              <a:t>Í</a:t>
            </a:r>
            <a:r>
              <a:rPr lang="en-US" altLang="es-ES" sz="1600"/>
              <a:t>A), A TRAV</a:t>
            </a:r>
            <a:r>
              <a:rPr lang="en-US" altLang="en-US" sz="1600"/>
              <a:t>É</a:t>
            </a:r>
            <a:r>
              <a:rPr lang="en-US" altLang="es-ES" sz="1600"/>
              <a:t>S DEL JEFE POL</a:t>
            </a:r>
            <a:r>
              <a:rPr lang="en-US" altLang="en-US" sz="1600"/>
              <a:t>Í</a:t>
            </a:r>
            <a:r>
              <a:rPr lang="en-US" altLang="es-ES" sz="1600"/>
              <a:t>TICO DE SANTA ROSA, SE INCORPOREN AL UPC DEL RIO NEGRO</a:t>
            </a:r>
            <a:endParaRPr lang="en-US" altLang="es-ES" sz="1600"/>
          </a:p>
        </p:txBody>
      </p:sp>
      <p:pic>
        <p:nvPicPr>
          <p:cNvPr id="88" name="Imagen 9"/>
          <p:cNvPicPr>
            <a:picLocks noChangeAspect="1"/>
          </p:cNvPicPr>
          <p:nvPr/>
        </p:nvPicPr>
        <p:blipFill>
          <a:blip r:embed="rId1"/>
          <a:stretch>
            <a:fillRect/>
          </a:stretch>
        </p:blipFill>
        <p:spPr>
          <a:xfrm>
            <a:off x="923925" y="1412240"/>
            <a:ext cx="7256145" cy="544004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23495" y="274955"/>
            <a:ext cx="9167495" cy="1143000"/>
          </a:xfrm>
          <a:solidFill>
            <a:schemeClr val="accent2">
              <a:lumMod val="40000"/>
              <a:lumOff val="60000"/>
            </a:schemeClr>
          </a:solidFill>
        </p:spPr>
        <p:txBody>
          <a:bodyPr/>
          <a:p>
            <a:pPr algn="just"/>
            <a:r>
              <a:rPr lang="en-US" altLang="es-ES" sz="1600"/>
              <a:t>LUNES 29 DE ABRIL, SOLICITUD AL GAD MUNICIPAL DE SANTA ROSA, SE</a:t>
            </a:r>
            <a:r>
              <a:rPr lang="en-US" altLang="en-US" sz="1600"/>
              <a:t>Ñ</a:t>
            </a:r>
            <a:r>
              <a:rPr lang="en-US" altLang="es-ES" sz="1600"/>
              <a:t>ORA CARMITA MALDONADO, PROCESOS DE CAPACITACI</a:t>
            </a:r>
            <a:r>
              <a:rPr lang="en-US" altLang="en-US" sz="1600"/>
              <a:t>Ó</a:t>
            </a:r>
            <a:r>
              <a:rPr lang="en-US" altLang="es-ES" sz="1600"/>
              <a:t>N EN EL DESARROLLO DE HABILIDADES SOCIALES Y DE EMPRENDIMIENTOS: CORTE DE CABELLO, MAQUILLAJE ENTRE OTROS TEMAS</a:t>
            </a:r>
            <a:endParaRPr lang="en-US" altLang="es-ES" sz="1600"/>
          </a:p>
        </p:txBody>
      </p:sp>
      <p:pic>
        <p:nvPicPr>
          <p:cNvPr id="89" name="Imagen 10"/>
          <p:cNvPicPr>
            <a:picLocks noChangeAspect="1"/>
          </p:cNvPicPr>
          <p:nvPr/>
        </p:nvPicPr>
        <p:blipFill>
          <a:blip r:embed="rId1"/>
          <a:stretch>
            <a:fillRect/>
          </a:stretch>
        </p:blipFill>
        <p:spPr>
          <a:xfrm>
            <a:off x="789305" y="1417955"/>
            <a:ext cx="7282815" cy="54133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22410" cy="1143000"/>
          </a:xfrm>
          <a:solidFill>
            <a:schemeClr val="accent2">
              <a:lumMod val="40000"/>
              <a:lumOff val="60000"/>
            </a:schemeClr>
          </a:solidFill>
        </p:spPr>
        <p:txBody>
          <a:bodyPr/>
          <a:p>
            <a:pPr algn="just"/>
            <a:r>
              <a:rPr lang="en-US" altLang="es-ES" sz="1600"/>
              <a:t>MARTES 30  DE ABRIL,REUNI</a:t>
            </a:r>
            <a:r>
              <a:rPr lang="en-US" altLang="en-US" sz="1600"/>
              <a:t>Ó</a:t>
            </a:r>
            <a:r>
              <a:rPr lang="en-US" altLang="es-ES" sz="1600"/>
              <a:t>N CON EL SOCI</a:t>
            </a:r>
            <a:r>
              <a:rPr lang="en-US" altLang="en-US" sz="1600"/>
              <a:t>Ó</a:t>
            </a:r>
            <a:r>
              <a:rPr lang="en-US" altLang="es-ES" sz="1600"/>
              <a:t>LOGO IVAN GORDILLO, EN LA QUE PRESENTO EL PROCESO DE ACTUALIZACI</a:t>
            </a:r>
            <a:r>
              <a:rPr lang="en-US" altLang="en-US" sz="1600"/>
              <a:t>Ó</a:t>
            </a:r>
            <a:r>
              <a:rPr lang="en-US" altLang="es-ES" sz="1600"/>
              <a:t>N DEL PDYOT DE LA PARROQUIA LA VICTORIA  (INICIO CON LA PRIMERA REUNI</a:t>
            </a:r>
            <a:r>
              <a:rPr lang="en-US" altLang="en-US" sz="1600"/>
              <a:t>Ó</a:t>
            </a:r>
            <a:r>
              <a:rPr lang="en-US" altLang="es-ES" sz="1600"/>
              <a:t>N)</a:t>
            </a:r>
            <a:endParaRPr lang="en-US" altLang="es-ES" sz="1600"/>
          </a:p>
        </p:txBody>
      </p:sp>
      <p:pic>
        <p:nvPicPr>
          <p:cNvPr id="90" name="Imagen 11"/>
          <p:cNvPicPr>
            <a:picLocks noChangeAspect="1"/>
          </p:cNvPicPr>
          <p:nvPr/>
        </p:nvPicPr>
        <p:blipFill>
          <a:blip r:embed="rId1"/>
          <a:stretch>
            <a:fillRect/>
          </a:stretch>
        </p:blipFill>
        <p:spPr>
          <a:xfrm>
            <a:off x="678815" y="1417955"/>
            <a:ext cx="7626350" cy="539813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0825" cy="1143000"/>
          </a:xfrm>
          <a:solidFill>
            <a:schemeClr val="accent2">
              <a:lumMod val="40000"/>
              <a:lumOff val="60000"/>
            </a:schemeClr>
          </a:solidFill>
        </p:spPr>
        <p:txBody>
          <a:bodyPr/>
          <a:p>
            <a:pPr algn="just"/>
            <a:r>
              <a:rPr lang="en-US" altLang="es-ES" sz="1600"/>
              <a:t>JUEVES  02 DE MAYO, PARTICIPACI</a:t>
            </a:r>
            <a:r>
              <a:rPr lang="en-US" altLang="en-US" sz="1600"/>
              <a:t>Ó</a:t>
            </a:r>
            <a:r>
              <a:rPr lang="en-US" altLang="es-ES" sz="1600"/>
              <a:t>N DE LA FISCALIZACI</a:t>
            </a:r>
            <a:r>
              <a:rPr lang="en-US" altLang="en-US" sz="1600"/>
              <a:t>Ó</a:t>
            </a:r>
            <a:r>
              <a:rPr lang="en-US" altLang="es-ES" sz="1600"/>
              <a:t>N JUNTO CON EL ING. ROBERTO GUANOLUISA, LA CONSTRUCCI</a:t>
            </a:r>
            <a:r>
              <a:rPr lang="en-US" altLang="en-US" sz="1600"/>
              <a:t>Ó</a:t>
            </a:r>
            <a:r>
              <a:rPr lang="en-US" altLang="es-ES" sz="1600"/>
              <a:t>N DE LA CASA COMUNAL EN EL SITIO RIO NEGRO.</a:t>
            </a:r>
            <a:endParaRPr lang="en-US" altLang="es-ES"/>
          </a:p>
        </p:txBody>
      </p:sp>
      <p:pic>
        <p:nvPicPr>
          <p:cNvPr id="91" name="Imagen 12"/>
          <p:cNvPicPr>
            <a:picLocks noChangeAspect="1"/>
          </p:cNvPicPr>
          <p:nvPr/>
        </p:nvPicPr>
        <p:blipFill>
          <a:blip r:embed="rId1"/>
          <a:stretch>
            <a:fillRect/>
          </a:stretch>
        </p:blipFill>
        <p:spPr>
          <a:xfrm>
            <a:off x="708025" y="1412240"/>
            <a:ext cx="3491230" cy="5433060"/>
          </a:xfrm>
          <a:prstGeom prst="rect">
            <a:avLst/>
          </a:prstGeom>
          <a:noFill/>
          <a:ln>
            <a:noFill/>
          </a:ln>
        </p:spPr>
      </p:pic>
      <p:pic>
        <p:nvPicPr>
          <p:cNvPr id="92" name="Imagen 13"/>
          <p:cNvPicPr>
            <a:picLocks noChangeAspect="1"/>
          </p:cNvPicPr>
          <p:nvPr/>
        </p:nvPicPr>
        <p:blipFill>
          <a:blip r:embed="rId2"/>
          <a:stretch>
            <a:fillRect/>
          </a:stretch>
        </p:blipFill>
        <p:spPr>
          <a:xfrm>
            <a:off x="4974590" y="1417955"/>
            <a:ext cx="3472815" cy="542734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25585" cy="1143000"/>
          </a:xfrm>
          <a:solidFill>
            <a:schemeClr val="accent2">
              <a:lumMod val="40000"/>
              <a:lumOff val="60000"/>
            </a:schemeClr>
          </a:solidFill>
        </p:spPr>
        <p:txBody>
          <a:bodyPr/>
          <a:p>
            <a:pPr algn="l"/>
            <a:r>
              <a:rPr lang="en-US" altLang="es-ES" sz="1600"/>
              <a:t>VIERNES 05 DE ENERO, REALICE UNA INSPECCI</a:t>
            </a:r>
            <a:r>
              <a:rPr lang="en-US" altLang="en-US" sz="1600"/>
              <a:t>Ó</a:t>
            </a:r>
            <a:r>
              <a:rPr lang="en-US" altLang="es-ES" sz="1600"/>
              <a:t>N DE LA CONSTRUCCI</a:t>
            </a:r>
            <a:r>
              <a:rPr lang="en-US" altLang="en-US" sz="1600"/>
              <a:t>Ó</a:t>
            </a:r>
            <a:r>
              <a:rPr lang="en-US" altLang="es-ES" sz="1600"/>
              <a:t>N DE LA CUBIERTA MET</a:t>
            </a:r>
            <a:r>
              <a:rPr lang="en-US" altLang="en-US" sz="1600"/>
              <a:t>Á</a:t>
            </a:r>
            <a:r>
              <a:rPr lang="en-US" altLang="es-ES" sz="1600"/>
              <a:t>LICA EN LA UNIDAD EDUCATIVA ROSA DE LUXEMBURGO</a:t>
            </a:r>
            <a:endParaRPr lang="en-US" altLang="es-ES" sz="1600"/>
          </a:p>
        </p:txBody>
      </p:sp>
      <p:pic>
        <p:nvPicPr>
          <p:cNvPr id="21" name="Imagen 3"/>
          <p:cNvPicPr>
            <a:picLocks noChangeAspect="1"/>
          </p:cNvPicPr>
          <p:nvPr/>
        </p:nvPicPr>
        <p:blipFill>
          <a:blip r:embed="rId1"/>
          <a:stretch>
            <a:fillRect/>
          </a:stretch>
        </p:blipFill>
        <p:spPr>
          <a:xfrm>
            <a:off x="587375" y="1412240"/>
            <a:ext cx="3650615" cy="5344160"/>
          </a:xfrm>
          <a:prstGeom prst="rect">
            <a:avLst/>
          </a:prstGeom>
          <a:noFill/>
          <a:ln>
            <a:noFill/>
          </a:ln>
        </p:spPr>
      </p:pic>
      <p:pic>
        <p:nvPicPr>
          <p:cNvPr id="22" name="Imagen 4"/>
          <p:cNvPicPr>
            <a:picLocks noChangeAspect="1"/>
          </p:cNvPicPr>
          <p:nvPr/>
        </p:nvPicPr>
        <p:blipFill>
          <a:blip r:embed="rId2"/>
          <a:stretch>
            <a:fillRect/>
          </a:stretch>
        </p:blipFill>
        <p:spPr>
          <a:xfrm>
            <a:off x="4930140" y="1417955"/>
            <a:ext cx="3862070" cy="54102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43365" cy="1143000"/>
          </a:xfrm>
          <a:solidFill>
            <a:schemeClr val="accent2">
              <a:lumMod val="40000"/>
              <a:lumOff val="60000"/>
            </a:schemeClr>
          </a:solidFill>
        </p:spPr>
        <p:txBody>
          <a:bodyPr/>
          <a:p>
            <a:pPr algn="just"/>
            <a:r>
              <a:rPr lang="en-US" altLang="es-ES" sz="1600"/>
              <a:t>JUEVES 02 DE </a:t>
            </a:r>
            <a:r>
              <a:rPr lang="es-ES" altLang="en-US" sz="1600"/>
              <a:t>MA</a:t>
            </a:r>
            <a:r>
              <a:rPr lang="en-US" altLang="es-ES" sz="1600"/>
              <a:t>YO, REUNI</a:t>
            </a:r>
            <a:r>
              <a:rPr lang="en-US" altLang="en-US" sz="1600"/>
              <a:t>Ó</a:t>
            </a:r>
            <a:r>
              <a:rPr lang="en-US" altLang="es-ES" sz="1600"/>
              <a:t>N CON LA POLIC</a:t>
            </a:r>
            <a:r>
              <a:rPr lang="en-US" altLang="en-US" sz="1600"/>
              <a:t>Í</a:t>
            </a:r>
            <a:r>
              <a:rPr lang="en-US" altLang="es-ES" sz="1600"/>
              <a:t>A, TENENCIA POL</a:t>
            </a:r>
            <a:r>
              <a:rPr lang="en-US" altLang="en-US" sz="1600"/>
              <a:t>Í</a:t>
            </a:r>
            <a:r>
              <a:rPr lang="en-US" altLang="es-ES" sz="1600"/>
              <a:t>TICA Y PRESIDENTES DE LOS SITIOS DE LA PARROQUIA, PARA TRATAR ASUNTO DE LA SEGURIDAD P</a:t>
            </a:r>
            <a:r>
              <a:rPr lang="en-US" altLang="en-US" sz="1600"/>
              <a:t>Ú</a:t>
            </a:r>
            <a:r>
              <a:rPr lang="en-US" altLang="es-ES" sz="1600"/>
              <a:t>BLICA Y CIUDADANA, ANTE EL INCREMENTO DE LAS MUERTES VIOLENTAS Y LA INSEGURIDAD.</a:t>
            </a:r>
            <a:endParaRPr lang="en-US" altLang="es-ES" sz="1600"/>
          </a:p>
        </p:txBody>
      </p:sp>
      <p:pic>
        <p:nvPicPr>
          <p:cNvPr id="93" name="Imagen 14"/>
          <p:cNvPicPr>
            <a:picLocks noChangeAspect="1"/>
          </p:cNvPicPr>
          <p:nvPr/>
        </p:nvPicPr>
        <p:blipFill>
          <a:blip r:embed="rId1"/>
          <a:stretch>
            <a:fillRect/>
          </a:stretch>
        </p:blipFill>
        <p:spPr>
          <a:xfrm>
            <a:off x="1012825" y="1417955"/>
            <a:ext cx="7073265" cy="544004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just"/>
            <a:r>
              <a:rPr lang="en-US" altLang="es-ES" sz="1600"/>
              <a:t>JUEVES 09 DE MAYO, PARTICIPACI</a:t>
            </a:r>
            <a:r>
              <a:rPr lang="en-US" altLang="en-US" sz="1600"/>
              <a:t>Ó</a:t>
            </a:r>
            <a:r>
              <a:rPr lang="en-US" altLang="es-ES" sz="1600"/>
              <a:t>N DEL EVENTO DE CELEBRACI</a:t>
            </a:r>
            <a:r>
              <a:rPr lang="en-US" altLang="en-US" sz="1600"/>
              <a:t>Ó</a:t>
            </a:r>
            <a:r>
              <a:rPr lang="en-US" altLang="es-ES" sz="1600"/>
              <a:t>N POR D</a:t>
            </a:r>
            <a:r>
              <a:rPr lang="en-US" altLang="en-US" sz="1600"/>
              <a:t>Í</a:t>
            </a:r>
            <a:r>
              <a:rPr lang="en-US" altLang="es-ES" sz="1600"/>
              <a:t>A DE LAS MADRES. EN  LA CABECERA PARROQUIAL.</a:t>
            </a:r>
            <a:endParaRPr lang="en-US" altLang="es-ES" sz="1600"/>
          </a:p>
        </p:txBody>
      </p:sp>
      <p:pic>
        <p:nvPicPr>
          <p:cNvPr id="164136553" name="Imagen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591185" y="1417955"/>
            <a:ext cx="3603625" cy="5472430"/>
          </a:xfrm>
          <a:prstGeom prst="rect">
            <a:avLst/>
          </a:prstGeom>
          <a:noFill/>
        </p:spPr>
      </p:pic>
      <p:pic>
        <p:nvPicPr>
          <p:cNvPr id="1175022437" name="Imagen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932045" y="1412240"/>
            <a:ext cx="3527425" cy="5281295"/>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165" y="570865"/>
            <a:ext cx="9100820" cy="1111885"/>
          </a:xfrm>
          <a:solidFill>
            <a:schemeClr val="accent2">
              <a:lumMod val="40000"/>
              <a:lumOff val="60000"/>
            </a:schemeClr>
          </a:solidFill>
        </p:spPr>
        <p:txBody>
          <a:bodyPr/>
          <a:p>
            <a:pPr algn="just"/>
            <a:r>
              <a:rPr lang="en-US" altLang="es-ES" sz="1600"/>
              <a:t>VIERNES 10 DE MAYO,PARTICIPACI</a:t>
            </a:r>
            <a:r>
              <a:rPr lang="en-US" altLang="en-US" sz="1600"/>
              <a:t>Ó</a:t>
            </a:r>
            <a:r>
              <a:rPr lang="en-US" altLang="es-ES" sz="1600"/>
              <a:t>N DEL EVENTO POR LA CELEBRACI</a:t>
            </a:r>
            <a:r>
              <a:rPr lang="en-US" altLang="en-US" sz="1600"/>
              <a:t>Ó</a:t>
            </a:r>
            <a:r>
              <a:rPr lang="en-US" altLang="es-ES" sz="1600"/>
              <a:t>N DEL D</a:t>
            </a:r>
            <a:r>
              <a:rPr lang="en-US" altLang="en-US" sz="1600"/>
              <a:t>Í</a:t>
            </a:r>
            <a:r>
              <a:rPr lang="en-US" altLang="es-ES" sz="1600"/>
              <a:t>A DE LAS MADRES, SITIO RIO NEGRO.</a:t>
            </a:r>
            <a:endParaRPr lang="en-US" altLang="es-ES"/>
          </a:p>
        </p:txBody>
      </p:sp>
      <p:pic>
        <p:nvPicPr>
          <p:cNvPr id="95" name="Imagen 16"/>
          <p:cNvPicPr>
            <a:picLocks noChangeAspect="1"/>
          </p:cNvPicPr>
          <p:nvPr/>
        </p:nvPicPr>
        <p:blipFill>
          <a:blip r:embed="rId1"/>
          <a:stretch>
            <a:fillRect/>
          </a:stretch>
        </p:blipFill>
        <p:spPr>
          <a:xfrm>
            <a:off x="930910" y="1700530"/>
            <a:ext cx="7122795" cy="515747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35745" cy="1143000"/>
          </a:xfrm>
          <a:solidFill>
            <a:schemeClr val="accent2">
              <a:lumMod val="40000"/>
              <a:lumOff val="60000"/>
            </a:schemeClr>
          </a:solidFill>
        </p:spPr>
        <p:txBody>
          <a:bodyPr/>
          <a:p>
            <a:pPr algn="just"/>
            <a:r>
              <a:rPr lang="en-US" altLang="es-ES" sz="1600"/>
              <a:t>MARTES 14 DE MAYO, CUMPLIMIENTO DE ACTIVIDADES DE OFICINA DE ATENCI</a:t>
            </a:r>
            <a:r>
              <a:rPr lang="en-US" altLang="en-US" sz="1600"/>
              <a:t>Ó</a:t>
            </a:r>
            <a:r>
              <a:rPr lang="en-US" altLang="es-ES" sz="1600"/>
              <a:t>N AL P</a:t>
            </a:r>
            <a:r>
              <a:rPr lang="en-US" altLang="en-US" sz="1600"/>
              <a:t>Ú</a:t>
            </a:r>
            <a:r>
              <a:rPr lang="en-US" altLang="es-ES" sz="1600"/>
              <a:t>BLICO</a:t>
            </a:r>
            <a:endParaRPr lang="en-US" altLang="es-ES" sz="1600"/>
          </a:p>
        </p:txBody>
      </p:sp>
      <p:pic>
        <p:nvPicPr>
          <p:cNvPr id="96" name="Imagen 17"/>
          <p:cNvPicPr>
            <a:picLocks noChangeAspect="1"/>
          </p:cNvPicPr>
          <p:nvPr/>
        </p:nvPicPr>
        <p:blipFill>
          <a:blip r:embed="rId1"/>
          <a:stretch>
            <a:fillRect/>
          </a:stretch>
        </p:blipFill>
        <p:spPr>
          <a:xfrm>
            <a:off x="1156335" y="1412240"/>
            <a:ext cx="7071360" cy="544639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905" y="274955"/>
            <a:ext cx="9133205" cy="1143000"/>
          </a:xfrm>
          <a:solidFill>
            <a:schemeClr val="accent2">
              <a:lumMod val="40000"/>
              <a:lumOff val="60000"/>
            </a:schemeClr>
          </a:solidFill>
        </p:spPr>
        <p:txBody>
          <a:bodyPr/>
          <a:p>
            <a:pPr algn="just"/>
            <a:r>
              <a:rPr lang="en-US" altLang="es-ES" sz="1600"/>
              <a:t>LUNES 20 DE MAYO,GESTI</a:t>
            </a:r>
            <a:r>
              <a:rPr lang="en-US" altLang="en-US" sz="1600"/>
              <a:t>Ó</a:t>
            </a:r>
            <a:r>
              <a:rPr lang="en-US" altLang="es-ES" sz="1600"/>
              <a:t>N DE COMISI</a:t>
            </a:r>
            <a:r>
              <a:rPr lang="en-US" altLang="en-US" sz="1600"/>
              <a:t>Ó</a:t>
            </a:r>
            <a:r>
              <a:rPr lang="en-US" altLang="es-ES" sz="1600"/>
              <a:t>N: SOLICITUD DE TUBER</a:t>
            </a:r>
            <a:r>
              <a:rPr lang="en-US" altLang="en-US" sz="1600"/>
              <a:t>Í</a:t>
            </a:r>
            <a:r>
              <a:rPr lang="en-US" altLang="es-ES" sz="1600"/>
              <a:t>AS PARA LOS CANALES DE RIEGO QUE CRUZAN POR LA V</a:t>
            </a:r>
            <a:r>
              <a:rPr lang="en-US" altLang="en-US" sz="1600"/>
              <a:t>Í</a:t>
            </a:r>
            <a:r>
              <a:rPr lang="en-US" altLang="es-ES" sz="1600"/>
              <a:t>A QUE SE EST</a:t>
            </a:r>
            <a:r>
              <a:rPr lang="en-US" altLang="en-US" sz="1600"/>
              <a:t>Á</a:t>
            </a:r>
            <a:r>
              <a:rPr lang="en-US" altLang="es-ES" sz="1600"/>
              <a:t> LASTR</a:t>
            </a:r>
            <a:r>
              <a:rPr lang="en-US" altLang="en-US" sz="1600"/>
              <a:t>Á</a:t>
            </a:r>
            <a:r>
              <a:rPr lang="en-US" altLang="es-ES" sz="1600"/>
              <a:t>NDOSE Y PR</a:t>
            </a:r>
            <a:r>
              <a:rPr lang="en-US" altLang="en-US" sz="1600"/>
              <a:t>Ó</a:t>
            </a:r>
            <a:r>
              <a:rPr lang="en-US" altLang="es-ES" sz="1600"/>
              <a:t>XIMAMENTE ASFALTA.</a:t>
            </a:r>
            <a:endParaRPr lang="en-US" altLang="es-ES" sz="1600"/>
          </a:p>
        </p:txBody>
      </p:sp>
      <p:pic>
        <p:nvPicPr>
          <p:cNvPr id="99" name="Imagen 19"/>
          <p:cNvPicPr>
            <a:picLocks noChangeAspect="1"/>
          </p:cNvPicPr>
          <p:nvPr/>
        </p:nvPicPr>
        <p:blipFill>
          <a:blip r:embed="rId1"/>
          <a:stretch>
            <a:fillRect/>
          </a:stretch>
        </p:blipFill>
        <p:spPr>
          <a:xfrm>
            <a:off x="1042035" y="1431290"/>
            <a:ext cx="6957695" cy="539496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just"/>
            <a:r>
              <a:rPr lang="en-US" altLang="es-ES" sz="1600"/>
              <a:t>MARTES 21 DE MAYO, EN LKA MA</a:t>
            </a:r>
            <a:r>
              <a:rPr lang="en-US" altLang="en-US" sz="1600"/>
              <a:t>Ñ</a:t>
            </a:r>
            <a:r>
              <a:rPr lang="en-US" altLang="es-ES" sz="1600"/>
              <a:t>ANA ATENCION AL PUBLICO EN LAS OFICINAS DEL GAD RURAL PARROQUIA LA VICTORIA.EL MISMO DIA  EN TARDE REUNI</a:t>
            </a:r>
            <a:r>
              <a:rPr lang="en-US" altLang="en-US" sz="1600"/>
              <a:t>Ó</a:t>
            </a:r>
            <a:r>
              <a:rPr lang="en-US" altLang="es-ES" sz="1600"/>
              <a:t>N CON LOS PROMOTORES DE LOS PROYECTOS SOCIALES. CON EL TEMA, COORDINAR EL AGASAJO DEL D</a:t>
            </a:r>
            <a:r>
              <a:rPr lang="en-US" altLang="en-US" sz="1600"/>
              <a:t>Í</a:t>
            </a:r>
            <a:r>
              <a:rPr lang="en-US" altLang="es-ES" sz="1600"/>
              <a:t>A DEL PADRE.</a:t>
            </a:r>
            <a:endParaRPr lang="en-US" altLang="es-ES" sz="1600"/>
          </a:p>
        </p:txBody>
      </p:sp>
      <p:pic>
        <p:nvPicPr>
          <p:cNvPr id="100" name="Imagen 20"/>
          <p:cNvPicPr>
            <a:picLocks noChangeAspect="1"/>
          </p:cNvPicPr>
          <p:nvPr/>
        </p:nvPicPr>
        <p:blipFill>
          <a:blip r:embed="rId1"/>
          <a:stretch>
            <a:fillRect/>
          </a:stretch>
        </p:blipFill>
        <p:spPr>
          <a:xfrm>
            <a:off x="511810" y="1417955"/>
            <a:ext cx="3570605" cy="5396865"/>
          </a:xfrm>
          <a:prstGeom prst="rect">
            <a:avLst/>
          </a:prstGeom>
          <a:noFill/>
          <a:ln>
            <a:noFill/>
          </a:ln>
        </p:spPr>
      </p:pic>
      <p:pic>
        <p:nvPicPr>
          <p:cNvPr id="101" name="Imagen 21"/>
          <p:cNvPicPr>
            <a:picLocks noChangeAspect="1"/>
          </p:cNvPicPr>
          <p:nvPr/>
        </p:nvPicPr>
        <p:blipFill>
          <a:blip r:embed="rId2"/>
          <a:stretch>
            <a:fillRect/>
          </a:stretch>
        </p:blipFill>
        <p:spPr>
          <a:xfrm>
            <a:off x="4716145" y="1412240"/>
            <a:ext cx="3792855" cy="540258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68130" cy="1143000"/>
          </a:xfrm>
          <a:solidFill>
            <a:schemeClr val="accent2">
              <a:lumMod val="40000"/>
              <a:lumOff val="60000"/>
            </a:schemeClr>
          </a:solidFill>
        </p:spPr>
        <p:txBody>
          <a:bodyPr/>
          <a:p>
            <a:pPr algn="just"/>
            <a:r>
              <a:rPr lang="en-US" altLang="es-ES" sz="1600"/>
              <a:t>MIERCOLES 22 DE MAYO, REUNI</a:t>
            </a:r>
            <a:r>
              <a:rPr lang="en-US" altLang="en-US" sz="1600"/>
              <a:t>Ó</a:t>
            </a:r>
            <a:r>
              <a:rPr lang="en-US" altLang="es-ES" sz="1600"/>
              <a:t>N CON EL SOCI</a:t>
            </a:r>
            <a:r>
              <a:rPr lang="en-US" altLang="en-US" sz="1600"/>
              <a:t>Ó</a:t>
            </a:r>
            <a:r>
              <a:rPr lang="en-US" altLang="es-ES" sz="1600"/>
              <a:t>LOGO IVAN GORDILLO, SOCIALIZACI</a:t>
            </a:r>
            <a:r>
              <a:rPr lang="en-US" altLang="en-US" sz="1600"/>
              <a:t>Ó</a:t>
            </a:r>
            <a:r>
              <a:rPr lang="en-US" altLang="es-ES" sz="1600"/>
              <a:t>N DEL ALCANCE DE LA ACTUALIZACI</a:t>
            </a:r>
            <a:r>
              <a:rPr lang="en-US" altLang="en-US" sz="1600"/>
              <a:t>Ó</a:t>
            </a:r>
            <a:r>
              <a:rPr lang="en-US" altLang="es-ES" sz="1600"/>
              <a:t>N DEL PDYOT</a:t>
            </a:r>
            <a:endParaRPr lang="en-US" altLang="es-ES" sz="1600"/>
          </a:p>
        </p:txBody>
      </p:sp>
      <p:pic>
        <p:nvPicPr>
          <p:cNvPr id="102" name="Imagen 22"/>
          <p:cNvPicPr>
            <a:picLocks noChangeAspect="1"/>
          </p:cNvPicPr>
          <p:nvPr/>
        </p:nvPicPr>
        <p:blipFill>
          <a:blip r:embed="rId1"/>
          <a:stretch>
            <a:fillRect/>
          </a:stretch>
        </p:blipFill>
        <p:spPr>
          <a:xfrm>
            <a:off x="953135" y="1412240"/>
            <a:ext cx="7378065" cy="542353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28760" cy="1143000"/>
          </a:xfrm>
          <a:solidFill>
            <a:schemeClr val="accent2">
              <a:lumMod val="40000"/>
              <a:lumOff val="60000"/>
            </a:schemeClr>
          </a:solidFill>
        </p:spPr>
        <p:txBody>
          <a:bodyPr/>
          <a:p>
            <a:pPr algn="just"/>
            <a:r>
              <a:rPr lang="en-US" altLang="es-ES" sz="1600"/>
              <a:t>LUNES 27 DE MAYO, COORDINACI</a:t>
            </a:r>
            <a:r>
              <a:rPr lang="en-US" altLang="en-US" sz="1600"/>
              <a:t>Ó</a:t>
            </a:r>
            <a:r>
              <a:rPr lang="en-US" altLang="es-ES" sz="1600"/>
              <a:t>N DEL RECIBIMIENTO DE LOS TUBOS SOLICITADOS AL MUNICIPIO.</a:t>
            </a:r>
            <a:endParaRPr lang="en-US" altLang="es-ES" sz="1600"/>
          </a:p>
        </p:txBody>
      </p:sp>
      <p:pic>
        <p:nvPicPr>
          <p:cNvPr id="103" name="Imagen 23"/>
          <p:cNvPicPr>
            <a:picLocks noChangeAspect="1"/>
          </p:cNvPicPr>
          <p:nvPr/>
        </p:nvPicPr>
        <p:blipFill>
          <a:blip r:embed="rId1"/>
          <a:stretch>
            <a:fillRect/>
          </a:stretch>
        </p:blipFill>
        <p:spPr>
          <a:xfrm>
            <a:off x="462915" y="1417955"/>
            <a:ext cx="3430270" cy="5426075"/>
          </a:xfrm>
          <a:prstGeom prst="rect">
            <a:avLst/>
          </a:prstGeom>
          <a:noFill/>
          <a:ln>
            <a:noFill/>
          </a:ln>
        </p:spPr>
      </p:pic>
      <p:pic>
        <p:nvPicPr>
          <p:cNvPr id="104" name="Imagen 24"/>
          <p:cNvPicPr>
            <a:picLocks noChangeAspect="1"/>
          </p:cNvPicPr>
          <p:nvPr/>
        </p:nvPicPr>
        <p:blipFill>
          <a:blip r:embed="rId2"/>
          <a:stretch>
            <a:fillRect/>
          </a:stretch>
        </p:blipFill>
        <p:spPr>
          <a:xfrm>
            <a:off x="4709795" y="1417955"/>
            <a:ext cx="3881120" cy="542036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45270" cy="1143000"/>
          </a:xfrm>
          <a:solidFill>
            <a:schemeClr val="accent2">
              <a:lumMod val="40000"/>
              <a:lumOff val="60000"/>
            </a:schemeClr>
          </a:solidFill>
        </p:spPr>
        <p:txBody>
          <a:bodyPr/>
          <a:p>
            <a:pPr algn="just"/>
            <a:r>
              <a:rPr lang="en-US" altLang="es-ES" sz="1600"/>
              <a:t>MARTES 28 DE MAYO, ME DIRIJO AL CAMPAMENTO BELLA INDIA,SOLICITANDO ARENA Y RIPIO PARA LA ESCUELA JUAN MONTALVO DEL SITIO RIO NEGRO</a:t>
            </a:r>
            <a:endParaRPr lang="en-US" altLang="es-ES" sz="1600"/>
          </a:p>
        </p:txBody>
      </p:sp>
      <p:pic>
        <p:nvPicPr>
          <p:cNvPr id="105" name="Imagen 25"/>
          <p:cNvPicPr>
            <a:picLocks noChangeAspect="1"/>
          </p:cNvPicPr>
          <p:nvPr/>
        </p:nvPicPr>
        <p:blipFill>
          <a:blip r:embed="rId1"/>
          <a:stretch>
            <a:fillRect/>
          </a:stretch>
        </p:blipFill>
        <p:spPr>
          <a:xfrm>
            <a:off x="761365" y="1417955"/>
            <a:ext cx="3357880" cy="5440045"/>
          </a:xfrm>
          <a:prstGeom prst="rect">
            <a:avLst/>
          </a:prstGeom>
          <a:noFill/>
          <a:ln>
            <a:noFill/>
          </a:ln>
        </p:spPr>
      </p:pic>
      <p:pic>
        <p:nvPicPr>
          <p:cNvPr id="106" name="Imagen 26"/>
          <p:cNvPicPr>
            <a:picLocks noChangeAspect="1"/>
          </p:cNvPicPr>
          <p:nvPr/>
        </p:nvPicPr>
        <p:blipFill>
          <a:blip r:embed="rId2"/>
          <a:stretch>
            <a:fillRect/>
          </a:stretch>
        </p:blipFill>
        <p:spPr>
          <a:xfrm>
            <a:off x="5147945" y="1412240"/>
            <a:ext cx="3510915" cy="544766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52890" cy="1143000"/>
          </a:xfrm>
          <a:solidFill>
            <a:schemeClr val="accent2">
              <a:lumMod val="40000"/>
              <a:lumOff val="60000"/>
            </a:schemeClr>
          </a:solidFill>
        </p:spPr>
        <p:txBody>
          <a:bodyPr/>
          <a:p>
            <a:pPr algn="just"/>
            <a:r>
              <a:rPr lang="en-US" altLang="es-ES" sz="1600"/>
              <a:t>MARTES 28 DE MAYO, SEGUIMIENTO A LOS TRABAJOS EN LA V</a:t>
            </a:r>
            <a:r>
              <a:rPr lang="en-US" altLang="en-US" sz="1600"/>
              <a:t>Í</a:t>
            </a:r>
            <a:r>
              <a:rPr lang="en-US" altLang="es-ES" sz="1600"/>
              <a:t>A RIO NEGRO SAN JOAQU</a:t>
            </a:r>
            <a:r>
              <a:rPr lang="en-US" altLang="en-US" sz="1600"/>
              <a:t>Í</a:t>
            </a:r>
            <a:r>
              <a:rPr lang="en-US" altLang="es-ES" sz="1600"/>
              <a:t>N.</a:t>
            </a:r>
            <a:endParaRPr lang="en-US" altLang="es-ES" sz="1600"/>
          </a:p>
        </p:txBody>
      </p:sp>
      <p:pic>
        <p:nvPicPr>
          <p:cNvPr id="107" name="Imagen 27"/>
          <p:cNvPicPr>
            <a:picLocks noChangeAspect="1"/>
          </p:cNvPicPr>
          <p:nvPr/>
        </p:nvPicPr>
        <p:blipFill>
          <a:blip r:embed="rId1"/>
          <a:stretch>
            <a:fillRect/>
          </a:stretch>
        </p:blipFill>
        <p:spPr>
          <a:xfrm>
            <a:off x="1179830" y="1417955"/>
            <a:ext cx="6845935" cy="53949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44635" cy="1143000"/>
          </a:xfrm>
          <a:solidFill>
            <a:schemeClr val="accent2">
              <a:lumMod val="40000"/>
              <a:lumOff val="60000"/>
            </a:schemeClr>
          </a:solidFill>
        </p:spPr>
        <p:txBody>
          <a:bodyPr/>
          <a:p>
            <a:pPr algn="l"/>
            <a:r>
              <a:rPr lang="en-US" altLang="es-ES" sz="1600"/>
              <a:t>LUNES 08 DE ENERO, PARTICIPE DE UNA REUNI</a:t>
            </a:r>
            <a:r>
              <a:rPr lang="en-US" altLang="en-US" sz="1600"/>
              <a:t>Ó</a:t>
            </a:r>
            <a:r>
              <a:rPr lang="en-US" altLang="es-ES" sz="1600"/>
              <a:t>N CON LA COMUNIDAD DE RIO NEGRO Y SAN JOAQU</a:t>
            </a:r>
            <a:r>
              <a:rPr lang="en-US" altLang="en-US" sz="1600"/>
              <a:t>Í</a:t>
            </a:r>
            <a:r>
              <a:rPr lang="en-US" altLang="es-ES" sz="1600"/>
              <a:t>N PARA COORDINAR SOBRE EL ASFALTO DE LA V</a:t>
            </a:r>
            <a:r>
              <a:rPr lang="en-US" altLang="en-US" sz="1600"/>
              <a:t>Í</a:t>
            </a:r>
            <a:r>
              <a:rPr lang="en-US" altLang="es-ES" sz="1600"/>
              <a:t>A SAN JOAQU</a:t>
            </a:r>
            <a:r>
              <a:rPr lang="en-US" altLang="en-US" sz="1600"/>
              <a:t>Í</a:t>
            </a:r>
            <a:r>
              <a:rPr lang="en-US" altLang="es-ES" sz="1600"/>
              <a:t>N</a:t>
            </a:r>
            <a:endParaRPr lang="en-US" altLang="es-ES" sz="1600"/>
          </a:p>
        </p:txBody>
      </p:sp>
      <p:pic>
        <p:nvPicPr>
          <p:cNvPr id="3" name="Imagen 1"/>
          <p:cNvPicPr>
            <a:picLocks noChangeAspect="1"/>
          </p:cNvPicPr>
          <p:nvPr/>
        </p:nvPicPr>
        <p:blipFill>
          <a:blip r:embed="rId1"/>
          <a:stretch>
            <a:fillRect/>
          </a:stretch>
        </p:blipFill>
        <p:spPr>
          <a:xfrm>
            <a:off x="611505" y="1402080"/>
            <a:ext cx="7512685" cy="545592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44000" cy="1143000"/>
          </a:xfrm>
          <a:solidFill>
            <a:schemeClr val="accent2">
              <a:lumMod val="40000"/>
              <a:lumOff val="60000"/>
            </a:schemeClr>
          </a:solidFill>
        </p:spPr>
        <p:txBody>
          <a:bodyPr/>
          <a:p>
            <a:pPr algn="just"/>
            <a:r>
              <a:rPr lang="en-US" altLang="es-ES" sz="1600">
                <a:latin typeface="Arial" panose="020B0604020202020204" pitchFamily="34" charset="0"/>
                <a:cs typeface="Arial" panose="020B0604020202020204" pitchFamily="34" charset="0"/>
              </a:rPr>
              <a:t>MIERCOLES 29 DE MAYO, REUNI</a:t>
            </a:r>
            <a:r>
              <a:rPr lang="en-US" altLang="en-US" sz="1600">
                <a:latin typeface="Arial" panose="020B0604020202020204" pitchFamily="34" charset="0"/>
                <a:cs typeface="Arial" panose="020B0604020202020204" pitchFamily="34" charset="0"/>
              </a:rPr>
              <a:t>Ó</a:t>
            </a:r>
            <a:r>
              <a:rPr lang="en-US" altLang="es-ES" sz="1600">
                <a:latin typeface="Arial" panose="020B0604020202020204" pitchFamily="34" charset="0"/>
                <a:cs typeface="Arial" panose="020B0604020202020204" pitchFamily="34" charset="0"/>
              </a:rPr>
              <a:t>N CON EL SOCI</a:t>
            </a:r>
            <a:r>
              <a:rPr lang="en-US" altLang="en-US" sz="1600">
                <a:latin typeface="Arial" panose="020B0604020202020204" pitchFamily="34" charset="0"/>
                <a:cs typeface="Arial" panose="020B0604020202020204" pitchFamily="34" charset="0"/>
              </a:rPr>
              <a:t>Ó</a:t>
            </a:r>
            <a:r>
              <a:rPr lang="en-US" altLang="es-ES" sz="1600">
                <a:latin typeface="Arial" panose="020B0604020202020204" pitchFamily="34" charset="0"/>
                <a:cs typeface="Arial" panose="020B0604020202020204" pitchFamily="34" charset="0"/>
              </a:rPr>
              <a:t>LOGO IVAN GORDILLO- ACTUALIZACI</a:t>
            </a:r>
            <a:r>
              <a:rPr lang="en-US" altLang="en-US" sz="1600">
                <a:latin typeface="Arial" panose="020B0604020202020204" pitchFamily="34" charset="0"/>
                <a:cs typeface="Arial" panose="020B0604020202020204" pitchFamily="34" charset="0"/>
              </a:rPr>
              <a:t>Ó</a:t>
            </a:r>
            <a:r>
              <a:rPr lang="en-US" altLang="es-ES" sz="1600">
                <a:latin typeface="Arial" panose="020B0604020202020204" pitchFamily="34" charset="0"/>
                <a:cs typeface="Arial" panose="020B0604020202020204" pitchFamily="34" charset="0"/>
              </a:rPr>
              <a:t>N DEL PDYOT.</a:t>
            </a:r>
            <a:endParaRPr lang="en-US" altLang="es-ES" sz="1600">
              <a:latin typeface="Arial" panose="020B0604020202020204" pitchFamily="34" charset="0"/>
              <a:cs typeface="Arial" panose="020B0604020202020204" pitchFamily="34" charset="0"/>
            </a:endParaRPr>
          </a:p>
        </p:txBody>
      </p:sp>
      <p:pic>
        <p:nvPicPr>
          <p:cNvPr id="108" name="Imagen 28"/>
          <p:cNvPicPr>
            <a:picLocks noChangeAspect="1"/>
          </p:cNvPicPr>
          <p:nvPr/>
        </p:nvPicPr>
        <p:blipFill>
          <a:blip r:embed="rId1"/>
          <a:stretch>
            <a:fillRect/>
          </a:stretch>
        </p:blipFill>
        <p:spPr>
          <a:xfrm>
            <a:off x="875030" y="1417955"/>
            <a:ext cx="7293610" cy="543687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2065" y="274955"/>
            <a:ext cx="9156700" cy="1143000"/>
          </a:xfrm>
          <a:solidFill>
            <a:schemeClr val="accent2">
              <a:lumMod val="40000"/>
              <a:lumOff val="60000"/>
            </a:schemeClr>
          </a:solidFill>
        </p:spPr>
        <p:txBody>
          <a:bodyPr/>
          <a:p>
            <a:pPr algn="just"/>
            <a:r>
              <a:rPr lang="en-US" altLang="es-ES" sz="1600"/>
              <a:t>MIERCOLES 29 DE  MAYO, POR LA TARDE ME DIRIG</a:t>
            </a:r>
            <a:r>
              <a:rPr lang="en-US" altLang="en-US" sz="1600"/>
              <a:t>Í</a:t>
            </a:r>
            <a:r>
              <a:rPr lang="en-US" altLang="es-ES" sz="1600"/>
              <a:t> A CNEL, GESTIONES SOLICITANDO UN POSTE QUE SE ENCUENTRA EN MAL ESTADO EN LA BARRIADA 1 DE MAYO.</a:t>
            </a:r>
            <a:endParaRPr lang="en-US" altLang="es-ES" sz="1600"/>
          </a:p>
        </p:txBody>
      </p:sp>
      <p:pic>
        <p:nvPicPr>
          <p:cNvPr id="109" name="Imagen 29"/>
          <p:cNvPicPr>
            <a:picLocks noChangeAspect="1"/>
          </p:cNvPicPr>
          <p:nvPr/>
        </p:nvPicPr>
        <p:blipFill>
          <a:blip r:embed="rId1"/>
          <a:stretch>
            <a:fillRect/>
          </a:stretch>
        </p:blipFill>
        <p:spPr>
          <a:xfrm>
            <a:off x="678180" y="1412240"/>
            <a:ext cx="7269480" cy="541845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28760" cy="1143000"/>
          </a:xfrm>
          <a:solidFill>
            <a:schemeClr val="accent2">
              <a:lumMod val="40000"/>
              <a:lumOff val="60000"/>
            </a:schemeClr>
          </a:solidFill>
        </p:spPr>
        <p:txBody>
          <a:bodyPr/>
          <a:p>
            <a:pPr algn="just"/>
            <a:r>
              <a:rPr lang="en-US" altLang="es-ES" sz="1600"/>
              <a:t>MIERCOLES 29 DE MAYO, GESTI</a:t>
            </a:r>
            <a:r>
              <a:rPr lang="en-US" altLang="en-US" sz="1600"/>
              <a:t>Ó</a:t>
            </a:r>
            <a:r>
              <a:rPr lang="en-US" altLang="es-ES" sz="1600"/>
              <a:t>N Y SEGUIMIENTO DE OFICIOS AL GAD MUNICIPAL DE SANTA ROSA, SOLICITANDO: A) DOS REFLECTORES B) UNA VOLQUETADA DE TIERRA DULCE. </a:t>
            </a:r>
            <a:endParaRPr lang="en-US" altLang="es-ES" sz="1600"/>
          </a:p>
        </p:txBody>
      </p:sp>
      <p:pic>
        <p:nvPicPr>
          <p:cNvPr id="110" name="Imagen 30"/>
          <p:cNvPicPr>
            <a:picLocks noChangeAspect="1"/>
          </p:cNvPicPr>
          <p:nvPr/>
        </p:nvPicPr>
        <p:blipFill>
          <a:blip r:embed="rId1"/>
          <a:stretch>
            <a:fillRect/>
          </a:stretch>
        </p:blipFill>
        <p:spPr>
          <a:xfrm>
            <a:off x="2059940" y="1417955"/>
            <a:ext cx="4828540" cy="531685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ítulo 2"/>
          <p:cNvSpPr/>
          <p:nvPr>
            <p:ph type="title"/>
          </p:nvPr>
        </p:nvSpPr>
        <p:spPr>
          <a:xfrm>
            <a:off x="0" y="274955"/>
            <a:ext cx="9124950" cy="1143000"/>
          </a:xfrm>
          <a:solidFill>
            <a:schemeClr val="accent2">
              <a:lumMod val="40000"/>
              <a:lumOff val="60000"/>
            </a:schemeClr>
          </a:solidFill>
        </p:spPr>
        <p:txBody>
          <a:bodyPr/>
          <a:p>
            <a:pPr algn="just"/>
            <a:r>
              <a:rPr lang="en-US" altLang="es-ES" sz="1600"/>
              <a:t>SABADO 01 DE JUNIO, PARTICIPE DE LA COORDINACI</a:t>
            </a:r>
            <a:r>
              <a:rPr lang="en-US" altLang="en-US" sz="1600"/>
              <a:t>Ó</a:t>
            </a:r>
            <a:r>
              <a:rPr lang="en-US" altLang="es-ES" sz="1600"/>
              <a:t>N Y CELEBRACI</a:t>
            </a:r>
            <a:r>
              <a:rPr lang="en-US" altLang="en-US" sz="1600"/>
              <a:t>Ó</a:t>
            </a:r>
            <a:r>
              <a:rPr lang="en-US" altLang="es-ES" sz="1600"/>
              <a:t>N DEL AGASAJO POR EL D</a:t>
            </a:r>
            <a:r>
              <a:rPr lang="en-US" altLang="en-US" sz="1600"/>
              <a:t>Í</a:t>
            </a:r>
            <a:r>
              <a:rPr lang="en-US" altLang="es-ES" sz="1600"/>
              <a:t>A DEL NI</a:t>
            </a:r>
            <a:r>
              <a:rPr lang="en-US" altLang="en-US" sz="1600"/>
              <a:t>Ñ</a:t>
            </a:r>
            <a:r>
              <a:rPr lang="en-US" altLang="es-ES" sz="1600"/>
              <a:t>O EN EL CENTRO PARROQUIAL DE LA VICTORIA.</a:t>
            </a:r>
            <a:endParaRPr lang="en-US" altLang="es-ES" sz="1600"/>
          </a:p>
        </p:txBody>
      </p:sp>
      <p:pic>
        <p:nvPicPr>
          <p:cNvPr id="112" name="Imagen 32"/>
          <p:cNvPicPr>
            <a:picLocks noChangeAspect="1"/>
          </p:cNvPicPr>
          <p:nvPr/>
        </p:nvPicPr>
        <p:blipFill>
          <a:blip r:embed="rId1"/>
          <a:stretch>
            <a:fillRect/>
          </a:stretch>
        </p:blipFill>
        <p:spPr>
          <a:xfrm>
            <a:off x="449580" y="1417955"/>
            <a:ext cx="3661410" cy="5440045"/>
          </a:xfrm>
          <a:prstGeom prst="rect">
            <a:avLst/>
          </a:prstGeom>
          <a:noFill/>
          <a:ln>
            <a:noFill/>
          </a:ln>
        </p:spPr>
      </p:pic>
      <p:pic>
        <p:nvPicPr>
          <p:cNvPr id="113" name="Imagen 33"/>
          <p:cNvPicPr>
            <a:picLocks noChangeAspect="1"/>
          </p:cNvPicPr>
          <p:nvPr/>
        </p:nvPicPr>
        <p:blipFill>
          <a:blip r:embed="rId2"/>
          <a:stretch>
            <a:fillRect/>
          </a:stretch>
        </p:blipFill>
        <p:spPr>
          <a:xfrm>
            <a:off x="4716145" y="1425575"/>
            <a:ext cx="3873500" cy="538924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16695" cy="1143000"/>
          </a:xfrm>
          <a:solidFill>
            <a:schemeClr val="accent2">
              <a:lumMod val="40000"/>
              <a:lumOff val="60000"/>
            </a:schemeClr>
          </a:solidFill>
        </p:spPr>
        <p:txBody>
          <a:bodyPr/>
          <a:p>
            <a:pPr algn="just"/>
            <a:r>
              <a:rPr lang="en-US" altLang="es-ES" sz="1600"/>
              <a:t>MARTES 04 DE JUNIO, OFICINA Y ATENCI</a:t>
            </a:r>
            <a:r>
              <a:rPr lang="en-US" altLang="en-US" sz="1600"/>
              <a:t>Ó</a:t>
            </a:r>
            <a:r>
              <a:rPr lang="en-US" altLang="es-ES" sz="1600"/>
              <a:t>N CIUDADANA EN EL GAD PARROQUIAL.</a:t>
            </a:r>
            <a:endParaRPr lang="en-US" altLang="es-ES" sz="1600"/>
          </a:p>
        </p:txBody>
      </p:sp>
      <p:pic>
        <p:nvPicPr>
          <p:cNvPr id="114" name="Imagen 34"/>
          <p:cNvPicPr>
            <a:picLocks noChangeAspect="1"/>
          </p:cNvPicPr>
          <p:nvPr/>
        </p:nvPicPr>
        <p:blipFill>
          <a:blip r:embed="rId1"/>
          <a:stretch>
            <a:fillRect/>
          </a:stretch>
        </p:blipFill>
        <p:spPr>
          <a:xfrm>
            <a:off x="1220470" y="1417955"/>
            <a:ext cx="6946265" cy="53784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44000" cy="1143000"/>
          </a:xfrm>
          <a:solidFill>
            <a:schemeClr val="accent2">
              <a:lumMod val="40000"/>
              <a:lumOff val="60000"/>
            </a:schemeClr>
          </a:solidFill>
        </p:spPr>
        <p:txBody>
          <a:bodyPr/>
          <a:p>
            <a:pPr algn="just"/>
            <a:r>
              <a:rPr lang="en-US" altLang="es-ES" sz="1600"/>
              <a:t>MARTES 11 DE JUNIO, OFICINA Y ATENCI</a:t>
            </a:r>
            <a:r>
              <a:rPr lang="en-US" altLang="en-US" sz="1600"/>
              <a:t>Ó</a:t>
            </a:r>
            <a:r>
              <a:rPr lang="en-US" altLang="es-ES" sz="1600"/>
              <a:t>N CIUDADANA EN EL GADPARROQUIAL COORDINACI</a:t>
            </a:r>
            <a:r>
              <a:rPr lang="en-US" altLang="en-US" sz="1600"/>
              <a:t>Ó</a:t>
            </a:r>
            <a:r>
              <a:rPr lang="en-US" altLang="es-ES" sz="1600"/>
              <a:t>N CON CNEL PARA EL CAMBIO E INSTALACI</a:t>
            </a:r>
            <a:r>
              <a:rPr lang="en-US" altLang="en-US" sz="1600"/>
              <a:t>Ó</a:t>
            </a:r>
            <a:r>
              <a:rPr lang="en-US" altLang="es-ES" sz="1600"/>
              <a:t>N DE L</a:t>
            </a:r>
            <a:r>
              <a:rPr lang="en-US" altLang="en-US" sz="1600"/>
              <a:t>Á</a:t>
            </a:r>
            <a:r>
              <a:rPr lang="en-US" altLang="es-ES" sz="1600"/>
              <a:t>MPARAS, Y COLOCACI</a:t>
            </a:r>
            <a:r>
              <a:rPr lang="en-US" altLang="en-US" sz="1600"/>
              <a:t>Ó</a:t>
            </a:r>
            <a:r>
              <a:rPr lang="en-US" altLang="es-ES" sz="1600"/>
              <a:t>N DE L</a:t>
            </a:r>
            <a:r>
              <a:rPr lang="en-US" altLang="en-US" sz="1600"/>
              <a:t>Á</a:t>
            </a:r>
            <a:r>
              <a:rPr lang="en-US" altLang="es-ES" sz="1600"/>
              <a:t>MPARAS DE SEGUNDO USO (7) EL SITIO CARCHIPULLA Y LAS BARRIADAS DE MIRAFLORES Y NUEVA ESPERANZA.</a:t>
            </a:r>
            <a:endParaRPr lang="en-US" altLang="es-ES" sz="1600"/>
          </a:p>
        </p:txBody>
      </p:sp>
      <p:pic>
        <p:nvPicPr>
          <p:cNvPr id="115" name="Imagen 35"/>
          <p:cNvPicPr>
            <a:picLocks noChangeAspect="1"/>
          </p:cNvPicPr>
          <p:nvPr/>
        </p:nvPicPr>
        <p:blipFill>
          <a:blip r:embed="rId1"/>
          <a:stretch>
            <a:fillRect/>
          </a:stretch>
        </p:blipFill>
        <p:spPr>
          <a:xfrm>
            <a:off x="387985" y="1417955"/>
            <a:ext cx="3749040" cy="5410835"/>
          </a:xfrm>
          <a:prstGeom prst="rect">
            <a:avLst/>
          </a:prstGeom>
          <a:noFill/>
          <a:ln>
            <a:noFill/>
          </a:ln>
        </p:spPr>
      </p:pic>
      <p:pic>
        <p:nvPicPr>
          <p:cNvPr id="116" name="Imagen 36"/>
          <p:cNvPicPr>
            <a:picLocks noChangeAspect="1"/>
          </p:cNvPicPr>
          <p:nvPr/>
        </p:nvPicPr>
        <p:blipFill>
          <a:blip r:embed="rId2"/>
          <a:stretch>
            <a:fillRect/>
          </a:stretch>
        </p:blipFill>
        <p:spPr>
          <a:xfrm>
            <a:off x="4932045" y="1417955"/>
            <a:ext cx="3749040" cy="531304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30665" cy="1143000"/>
          </a:xfrm>
          <a:solidFill>
            <a:schemeClr val="accent2">
              <a:lumMod val="40000"/>
              <a:lumOff val="60000"/>
            </a:schemeClr>
          </a:solidFill>
        </p:spPr>
        <p:txBody>
          <a:bodyPr/>
          <a:p>
            <a:pPr algn="just"/>
            <a:r>
              <a:rPr lang="en-US" altLang="es-ES" sz="1600"/>
              <a:t>JUEVES 13 DE JUNIO, INSPECCI</a:t>
            </a:r>
            <a:r>
              <a:rPr lang="en-US" altLang="en-US" sz="1600"/>
              <a:t>Ó</a:t>
            </a:r>
            <a:r>
              <a:rPr lang="en-US" altLang="es-ES" sz="1600"/>
              <a:t>N DE TRABAJOS DE PREFECTURA CON LA </a:t>
            </a:r>
            <a:br>
              <a:rPr lang="en-US" altLang="es-ES" sz="1600"/>
            </a:br>
            <a:r>
              <a:rPr lang="en-US" altLang="es-ES" sz="1600"/>
              <a:t>COLOCACI</a:t>
            </a:r>
            <a:r>
              <a:rPr lang="en-US" altLang="en-US" sz="1600"/>
              <a:t>Ó</a:t>
            </a:r>
            <a:r>
              <a:rPr lang="en-US" altLang="es-ES" sz="1600"/>
              <a:t>N DE TUBOS EN LA V</a:t>
            </a:r>
            <a:r>
              <a:rPr lang="en-US" altLang="en-US" sz="1600"/>
              <a:t>Í</a:t>
            </a:r>
            <a:r>
              <a:rPr lang="en-US" altLang="es-ES" sz="1600"/>
              <a:t>A ENTRE RIO NEGRO Y SAN JOAQU</a:t>
            </a:r>
            <a:r>
              <a:rPr lang="en-US" altLang="en-US" sz="1600"/>
              <a:t>Í</a:t>
            </a:r>
            <a:r>
              <a:rPr lang="en-US" altLang="es-ES" sz="1600"/>
              <a:t>N</a:t>
            </a:r>
            <a:endParaRPr lang="en-US" altLang="es-ES"/>
          </a:p>
        </p:txBody>
      </p:sp>
      <p:pic>
        <p:nvPicPr>
          <p:cNvPr id="117" name="Imagen 37"/>
          <p:cNvPicPr>
            <a:picLocks noChangeAspect="1"/>
          </p:cNvPicPr>
          <p:nvPr/>
        </p:nvPicPr>
        <p:blipFill>
          <a:blip r:embed="rId1"/>
          <a:stretch>
            <a:fillRect/>
          </a:stretch>
        </p:blipFill>
        <p:spPr>
          <a:xfrm>
            <a:off x="557530" y="1412240"/>
            <a:ext cx="3705225" cy="5366385"/>
          </a:xfrm>
          <a:prstGeom prst="rect">
            <a:avLst/>
          </a:prstGeom>
          <a:noFill/>
          <a:ln>
            <a:noFill/>
          </a:ln>
        </p:spPr>
      </p:pic>
      <p:pic>
        <p:nvPicPr>
          <p:cNvPr id="118" name="Imagen 38"/>
          <p:cNvPicPr>
            <a:picLocks noChangeAspect="1"/>
          </p:cNvPicPr>
          <p:nvPr/>
        </p:nvPicPr>
        <p:blipFill>
          <a:blip r:embed="rId2"/>
          <a:stretch>
            <a:fillRect/>
          </a:stretch>
        </p:blipFill>
        <p:spPr>
          <a:xfrm>
            <a:off x="4932045" y="1417955"/>
            <a:ext cx="3660140" cy="544004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35" y="274955"/>
            <a:ext cx="9144635" cy="1143000"/>
          </a:xfrm>
          <a:solidFill>
            <a:schemeClr val="accent2">
              <a:lumMod val="40000"/>
              <a:lumOff val="60000"/>
            </a:schemeClr>
          </a:solidFill>
        </p:spPr>
        <p:txBody>
          <a:bodyPr/>
          <a:p>
            <a:pPr algn="just"/>
            <a:r>
              <a:rPr lang="en-US" altLang="es-ES" sz="1600"/>
              <a:t>MARTES 18 DE JUNIO, OFICINA Y ATENCI</a:t>
            </a:r>
            <a:r>
              <a:rPr lang="en-US" altLang="en-US" sz="1600"/>
              <a:t>Ó</a:t>
            </a:r>
            <a:r>
              <a:rPr lang="en-US" altLang="es-ES" sz="1600"/>
              <a:t>N CIUDADANA EN EL GAD PARROQUIAL.</a:t>
            </a:r>
            <a:endParaRPr lang="en-US" altLang="es-ES" sz="1600"/>
          </a:p>
        </p:txBody>
      </p:sp>
      <p:pic>
        <p:nvPicPr>
          <p:cNvPr id="119" name="Imagen 39"/>
          <p:cNvPicPr>
            <a:picLocks noChangeAspect="1"/>
          </p:cNvPicPr>
          <p:nvPr/>
        </p:nvPicPr>
        <p:blipFill>
          <a:blip r:embed="rId1"/>
          <a:stretch>
            <a:fillRect/>
          </a:stretch>
        </p:blipFill>
        <p:spPr>
          <a:xfrm>
            <a:off x="1292860" y="1417955"/>
            <a:ext cx="6316345" cy="544131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165" y="274955"/>
            <a:ext cx="9117330" cy="1143000"/>
          </a:xfrm>
          <a:solidFill>
            <a:schemeClr val="accent2">
              <a:lumMod val="40000"/>
              <a:lumOff val="60000"/>
            </a:schemeClr>
          </a:solidFill>
        </p:spPr>
        <p:txBody>
          <a:bodyPr/>
          <a:p>
            <a:pPr algn="just"/>
            <a:r>
              <a:rPr lang="en-US" altLang="es-ES" sz="1600"/>
              <a:t>MIERCOLES 19 DE JUNIO, PARTICIPACI</a:t>
            </a:r>
            <a:r>
              <a:rPr lang="en-US" altLang="en-US" sz="1600"/>
              <a:t>Ó</a:t>
            </a:r>
            <a:r>
              <a:rPr lang="en-US" altLang="es-ES" sz="1600"/>
              <a:t>N DE LA COMISI</a:t>
            </a:r>
            <a:r>
              <a:rPr lang="en-US" altLang="en-US" sz="1600"/>
              <a:t>Ó</a:t>
            </a:r>
            <a:r>
              <a:rPr lang="en-US" altLang="es-ES" sz="1600"/>
              <a:t>N A BELLA INDIA, PARA EL SEGUIMIENTO DE LA V</a:t>
            </a:r>
            <a:r>
              <a:rPr lang="en-US" altLang="en-US" sz="1600"/>
              <a:t>Í</a:t>
            </a:r>
            <a:r>
              <a:rPr lang="en-US" altLang="es-ES" sz="1600"/>
              <a:t>A RIO NEGRO Y SAN JOAQU</a:t>
            </a:r>
            <a:r>
              <a:rPr lang="en-US" altLang="en-US" sz="1600"/>
              <a:t>Í</a:t>
            </a:r>
            <a:r>
              <a:rPr lang="en-US" altLang="es-ES" sz="1600"/>
              <a:t>N</a:t>
            </a:r>
            <a:endParaRPr lang="en-US" altLang="es-ES" sz="1600"/>
          </a:p>
        </p:txBody>
      </p:sp>
      <p:pic>
        <p:nvPicPr>
          <p:cNvPr id="120" name="Imagen 40"/>
          <p:cNvPicPr>
            <a:picLocks noChangeAspect="1"/>
          </p:cNvPicPr>
          <p:nvPr/>
        </p:nvPicPr>
        <p:blipFill>
          <a:blip r:embed="rId1"/>
          <a:stretch>
            <a:fillRect/>
          </a:stretch>
        </p:blipFill>
        <p:spPr>
          <a:xfrm>
            <a:off x="974090" y="1417955"/>
            <a:ext cx="7121525" cy="543941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5080" y="274955"/>
            <a:ext cx="9116060" cy="1143000"/>
          </a:xfrm>
          <a:solidFill>
            <a:schemeClr val="accent2">
              <a:lumMod val="40000"/>
              <a:lumOff val="60000"/>
            </a:schemeClr>
          </a:solidFill>
        </p:spPr>
        <p:txBody>
          <a:bodyPr/>
          <a:p>
            <a:pPr algn="just"/>
            <a:r>
              <a:rPr lang="en-US" altLang="es-ES" sz="1600"/>
              <a:t>JUEVES 20 DE JUNIO, ENTREGA DE OFICIO A CNEL LA CONSECUCI</a:t>
            </a:r>
            <a:r>
              <a:rPr lang="en-US" altLang="en-US" sz="1600"/>
              <a:t>Ó</a:t>
            </a:r>
            <a:r>
              <a:rPr lang="en-US" altLang="es-ES" sz="1600"/>
              <a:t>N DE DOS L</a:t>
            </a:r>
            <a:r>
              <a:rPr lang="en-US" altLang="en-US" sz="1600"/>
              <a:t>Á</a:t>
            </a:r>
            <a:r>
              <a:rPr lang="en-US" altLang="es-ES" sz="1600"/>
              <a:t>MPARAS DESTINADAS AL SITIO SAN JOAQU</a:t>
            </a:r>
            <a:r>
              <a:rPr lang="en-US" altLang="en-US" sz="1600"/>
              <a:t>Í</a:t>
            </a:r>
            <a:r>
              <a:rPr lang="en-US" altLang="es-ES" sz="1600"/>
              <a:t>N GESTIONES ENTREGA DE OFICIO AL GAD MUNICIPAL DE SANTA ROSA (EMASED): ALCALDESOLICITANDO M</a:t>
            </a:r>
            <a:r>
              <a:rPr lang="en-US" altLang="en-US" sz="1600"/>
              <a:t>Á</a:t>
            </a:r>
            <a:r>
              <a:rPr lang="en-US" altLang="es-ES" sz="1600"/>
              <a:t>QUINA PARA REALIZAR LA LIMPIEZA DEL BOTADERO DE BASURA EN LA ENTRADA V</a:t>
            </a:r>
            <a:r>
              <a:rPr lang="en-US" altLang="en-US" sz="1600"/>
              <a:t>Í</a:t>
            </a:r>
            <a:r>
              <a:rPr lang="en-US" altLang="es-ES" sz="1600"/>
              <a:t>A A PACCHA.</a:t>
            </a:r>
            <a:endParaRPr lang="en-US" altLang="es-ES" sz="1600"/>
          </a:p>
        </p:txBody>
      </p:sp>
      <p:pic>
        <p:nvPicPr>
          <p:cNvPr id="121" name="Imagen 41"/>
          <p:cNvPicPr>
            <a:picLocks noChangeAspect="1"/>
          </p:cNvPicPr>
          <p:nvPr/>
        </p:nvPicPr>
        <p:blipFill>
          <a:blip r:embed="rId1"/>
          <a:stretch>
            <a:fillRect/>
          </a:stretch>
        </p:blipFill>
        <p:spPr>
          <a:xfrm>
            <a:off x="1127125" y="1412240"/>
            <a:ext cx="5508625" cy="54406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11615" cy="1143000"/>
          </a:xfrm>
          <a:solidFill>
            <a:schemeClr val="accent2">
              <a:lumMod val="40000"/>
              <a:lumOff val="60000"/>
            </a:schemeClr>
          </a:solidFill>
        </p:spPr>
        <p:txBody>
          <a:bodyPr/>
          <a:p>
            <a:pPr algn="l"/>
            <a:r>
              <a:rPr lang="en-US" altLang="es-ES" sz="1600"/>
              <a:t>MARTES 09 DE ENERO.REALICE UNA INSPECCI</a:t>
            </a:r>
            <a:r>
              <a:rPr lang="en-US" altLang="en-US" sz="1600"/>
              <a:t>Ó</a:t>
            </a:r>
            <a:r>
              <a:rPr lang="en-US" altLang="es-ES" sz="1600"/>
              <a:t>N EN LA CANCHA SINT</a:t>
            </a:r>
            <a:r>
              <a:rPr lang="en-US" altLang="en-US" sz="1600"/>
              <a:t>É</a:t>
            </a:r>
            <a:r>
              <a:rPr lang="en-US" altLang="es-ES" sz="1600"/>
              <a:t>TICA DONDE SE EST</a:t>
            </a:r>
            <a:r>
              <a:rPr lang="en-US" altLang="en-US" sz="1600"/>
              <a:t>Á</a:t>
            </a:r>
            <a:r>
              <a:rPr lang="en-US" altLang="es-ES" sz="1600"/>
              <a:t> REALIZANDO TRABAJOS MANTENIMIENTO</a:t>
            </a:r>
            <a:endParaRPr lang="en-US" altLang="es-ES" sz="1600"/>
          </a:p>
        </p:txBody>
      </p:sp>
      <p:pic>
        <p:nvPicPr>
          <p:cNvPr id="3" name="Imagen 2"/>
          <p:cNvPicPr>
            <a:picLocks noChangeAspect="1"/>
          </p:cNvPicPr>
          <p:nvPr/>
        </p:nvPicPr>
        <p:blipFill>
          <a:blip r:embed="rId1"/>
          <a:stretch>
            <a:fillRect/>
          </a:stretch>
        </p:blipFill>
        <p:spPr>
          <a:xfrm>
            <a:off x="1090930" y="1412240"/>
            <a:ext cx="7012940" cy="540194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2065" y="274955"/>
            <a:ext cx="9156065" cy="1143000"/>
          </a:xfrm>
          <a:solidFill>
            <a:schemeClr val="accent2">
              <a:lumMod val="40000"/>
              <a:lumOff val="60000"/>
            </a:schemeClr>
          </a:solidFill>
        </p:spPr>
        <p:txBody>
          <a:bodyPr/>
          <a:p>
            <a:pPr algn="just"/>
            <a:r>
              <a:rPr lang="en-US" altLang="es-ES" sz="1600"/>
              <a:t>VIERNES 21 DE JUNIO, COORDINAR – Y PARTICIPACI</a:t>
            </a:r>
            <a:r>
              <a:rPr lang="en-US" altLang="en-US" sz="1600"/>
              <a:t>Ó</a:t>
            </a:r>
            <a:r>
              <a:rPr lang="en-US" altLang="es-ES" sz="1600"/>
              <a:t>N LA REPARACI</a:t>
            </a:r>
            <a:r>
              <a:rPr lang="en-US" altLang="en-US" sz="1600"/>
              <a:t>Ó</a:t>
            </a:r>
            <a:r>
              <a:rPr lang="en-US" altLang="es-ES" sz="1600"/>
              <a:t>N DE </a:t>
            </a:r>
            <a:br>
              <a:rPr lang="en-US" altLang="es-ES" sz="1600"/>
            </a:br>
            <a:r>
              <a:rPr lang="en-US" altLang="es-ES" sz="1600"/>
              <a:t>L</a:t>
            </a:r>
            <a:r>
              <a:rPr lang="en-US" altLang="en-US" sz="1600"/>
              <a:t>Á</a:t>
            </a:r>
            <a:r>
              <a:rPr lang="en-US" altLang="es-ES" sz="1600"/>
              <a:t>MPARAS QUEMADAS.</a:t>
            </a:r>
            <a:endParaRPr lang="en-US" altLang="es-ES" sz="1600"/>
          </a:p>
        </p:txBody>
      </p:sp>
      <p:pic>
        <p:nvPicPr>
          <p:cNvPr id="123" name="Imagen 43"/>
          <p:cNvPicPr>
            <a:picLocks noChangeAspect="1"/>
          </p:cNvPicPr>
          <p:nvPr/>
        </p:nvPicPr>
        <p:blipFill>
          <a:blip r:embed="rId1"/>
          <a:stretch>
            <a:fillRect/>
          </a:stretch>
        </p:blipFill>
        <p:spPr>
          <a:xfrm>
            <a:off x="628015" y="1417955"/>
            <a:ext cx="3360420" cy="5439410"/>
          </a:xfrm>
          <a:prstGeom prst="rect">
            <a:avLst/>
          </a:prstGeom>
          <a:noFill/>
          <a:ln>
            <a:noFill/>
          </a:ln>
        </p:spPr>
      </p:pic>
      <p:pic>
        <p:nvPicPr>
          <p:cNvPr id="124" name="Imagen 44"/>
          <p:cNvPicPr>
            <a:picLocks noChangeAspect="1"/>
          </p:cNvPicPr>
          <p:nvPr/>
        </p:nvPicPr>
        <p:blipFill>
          <a:blip r:embed="rId2"/>
          <a:stretch>
            <a:fillRect/>
          </a:stretch>
        </p:blipFill>
        <p:spPr>
          <a:xfrm>
            <a:off x="4960620" y="1412240"/>
            <a:ext cx="3556635" cy="538099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24950" cy="1143000"/>
          </a:xfrm>
          <a:solidFill>
            <a:schemeClr val="accent2">
              <a:lumMod val="40000"/>
              <a:lumOff val="60000"/>
            </a:schemeClr>
          </a:solidFill>
        </p:spPr>
        <p:txBody>
          <a:bodyPr/>
          <a:p>
            <a:pPr algn="just"/>
            <a:r>
              <a:rPr lang="en-US" altLang="es-ES" sz="1600"/>
              <a:t>MARTES 25 DE JUNIO, OFICINA Y ATENCI</a:t>
            </a:r>
            <a:r>
              <a:rPr lang="en-US" altLang="en-US" sz="1600"/>
              <a:t>Ó</a:t>
            </a:r>
            <a:r>
              <a:rPr lang="en-US" altLang="es-ES" sz="1600"/>
              <a:t>N CIUDADANA EN EL GAD PARROQUIAL.</a:t>
            </a:r>
            <a:endParaRPr lang="en-US" altLang="es-ES" sz="1600"/>
          </a:p>
        </p:txBody>
      </p:sp>
      <p:pic>
        <p:nvPicPr>
          <p:cNvPr id="125" name="Imagen 45"/>
          <p:cNvPicPr>
            <a:picLocks noChangeAspect="1"/>
          </p:cNvPicPr>
          <p:nvPr/>
        </p:nvPicPr>
        <p:blipFill>
          <a:blip r:embed="rId1"/>
          <a:stretch>
            <a:fillRect/>
          </a:stretch>
        </p:blipFill>
        <p:spPr>
          <a:xfrm>
            <a:off x="1115695" y="1417955"/>
            <a:ext cx="6939915" cy="541845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905" y="274955"/>
            <a:ext cx="9126855" cy="1791970"/>
          </a:xfrm>
          <a:solidFill>
            <a:schemeClr val="accent2">
              <a:lumMod val="40000"/>
              <a:lumOff val="60000"/>
            </a:schemeClr>
          </a:solidFill>
        </p:spPr>
        <p:txBody>
          <a:bodyPr/>
          <a:p>
            <a:pPr algn="just"/>
            <a:r>
              <a:rPr lang="en-US" altLang="es-ES" sz="1600"/>
              <a:t>JUEVES 27 DE JUNIO, SEGUIMIENTO A OFICIO AL GAD MUNICIPAL DE SANTA ROSA (EMASED): ALCALDE SOLICITANDO M</a:t>
            </a:r>
            <a:r>
              <a:rPr lang="en-US" altLang="en-US" sz="1600"/>
              <a:t>Á</a:t>
            </a:r>
            <a:r>
              <a:rPr lang="en-US" altLang="es-ES" sz="1600"/>
              <a:t>QUINA PARA REALIZAR LA LIMPIEZA DEL BOTADERO DE BASURA EN LA ENTRADA V</a:t>
            </a:r>
            <a:r>
              <a:rPr lang="en-US" altLang="en-US" sz="1600"/>
              <a:t>Í</a:t>
            </a:r>
            <a:r>
              <a:rPr lang="en-US" altLang="es-ES" sz="1600"/>
              <a:t>A A PACCHA, EN EL MISMO DIA PARTICIPE DE LA INTEGRACION  DE LOS ADULTOS MAYORES POR EL D</a:t>
            </a:r>
            <a:r>
              <a:rPr lang="en-US" altLang="en-US" sz="1600"/>
              <a:t>Í</a:t>
            </a:r>
            <a:r>
              <a:rPr lang="en-US" altLang="es-ES" sz="1600"/>
              <a:t>A DEL PADRE. EN EL SITIO RIO NEGRO</a:t>
            </a:r>
            <a:r>
              <a:rPr lang="es-ES" altLang="en-US" sz="1600"/>
              <a:t>.</a:t>
            </a:r>
            <a:endParaRPr lang="es-ES" altLang="en-US" sz="1600"/>
          </a:p>
        </p:txBody>
      </p:sp>
      <p:pic>
        <p:nvPicPr>
          <p:cNvPr id="126" name="Imagen 46"/>
          <p:cNvPicPr>
            <a:picLocks noChangeAspect="1"/>
          </p:cNvPicPr>
          <p:nvPr/>
        </p:nvPicPr>
        <p:blipFill>
          <a:blip r:embed="rId1"/>
          <a:stretch>
            <a:fillRect/>
          </a:stretch>
        </p:blipFill>
        <p:spPr>
          <a:xfrm>
            <a:off x="789940" y="2066925"/>
            <a:ext cx="3181350" cy="4791075"/>
          </a:xfrm>
          <a:prstGeom prst="rect">
            <a:avLst/>
          </a:prstGeom>
          <a:noFill/>
          <a:ln>
            <a:noFill/>
          </a:ln>
        </p:spPr>
      </p:pic>
      <p:pic>
        <p:nvPicPr>
          <p:cNvPr id="127" name="Imagen 47"/>
          <p:cNvPicPr>
            <a:picLocks noChangeAspect="1"/>
          </p:cNvPicPr>
          <p:nvPr/>
        </p:nvPicPr>
        <p:blipFill>
          <a:blip r:embed="rId2"/>
          <a:stretch>
            <a:fillRect/>
          </a:stretch>
        </p:blipFill>
        <p:spPr>
          <a:xfrm>
            <a:off x="4860290" y="2053590"/>
            <a:ext cx="3302000" cy="480441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24130" y="274955"/>
            <a:ext cx="9119235" cy="1143000"/>
          </a:xfrm>
          <a:solidFill>
            <a:schemeClr val="accent2">
              <a:lumMod val="40000"/>
              <a:lumOff val="60000"/>
            </a:schemeClr>
          </a:solidFill>
        </p:spPr>
        <p:txBody>
          <a:bodyPr/>
          <a:p>
            <a:pPr algn="just"/>
            <a:r>
              <a:rPr lang="en-US" altLang="es-ES" sz="1600"/>
              <a:t>LUNES 01 DE JULIO, REUNI</a:t>
            </a:r>
            <a:r>
              <a:rPr lang="en-US" altLang="en-US" sz="1600"/>
              <a:t>Ó</a:t>
            </a:r>
            <a:r>
              <a:rPr lang="en-US" altLang="es-ES" sz="1600"/>
              <a:t>N DEL GAD PARROQUIAL CON EL ASUNTO:PUESTOS Y VENTAS DE COMIDA JUNTO A LA CANCHA CENTRAL, Y EL MANEJO DE LA BASURA EN LAS CALLES.</a:t>
            </a:r>
            <a:endParaRPr lang="en-US" altLang="es-ES" sz="1600"/>
          </a:p>
        </p:txBody>
      </p:sp>
      <p:pic>
        <p:nvPicPr>
          <p:cNvPr id="129" name="Imagen 49"/>
          <p:cNvPicPr>
            <a:picLocks noChangeAspect="1"/>
          </p:cNvPicPr>
          <p:nvPr/>
        </p:nvPicPr>
        <p:blipFill>
          <a:blip r:embed="rId1"/>
          <a:stretch>
            <a:fillRect/>
          </a:stretch>
        </p:blipFill>
        <p:spPr>
          <a:xfrm>
            <a:off x="1100455" y="1417955"/>
            <a:ext cx="6908165" cy="538353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50350" cy="1143000"/>
          </a:xfrm>
          <a:solidFill>
            <a:schemeClr val="accent2">
              <a:lumMod val="40000"/>
              <a:lumOff val="60000"/>
            </a:schemeClr>
          </a:solidFill>
        </p:spPr>
        <p:txBody>
          <a:bodyPr/>
          <a:p>
            <a:pPr algn="just"/>
            <a:r>
              <a:rPr lang="en-US" altLang="es-ES" sz="1600"/>
              <a:t>MARTES 02 DE JULIO, OFICINA Y ATENCI</a:t>
            </a:r>
            <a:r>
              <a:rPr lang="en-US" altLang="en-US" sz="1600"/>
              <a:t>Ó</a:t>
            </a:r>
            <a:r>
              <a:rPr lang="en-US" altLang="es-ES" sz="1600"/>
              <a:t>N CIUDADANA EN EL GAD PARROQUIAL.</a:t>
            </a:r>
            <a:endParaRPr lang="en-US" altLang="es-ES" sz="1600"/>
          </a:p>
        </p:txBody>
      </p:sp>
      <p:pic>
        <p:nvPicPr>
          <p:cNvPr id="130" name="Imagen 50"/>
          <p:cNvPicPr>
            <a:picLocks noChangeAspect="1"/>
          </p:cNvPicPr>
          <p:nvPr/>
        </p:nvPicPr>
        <p:blipFill>
          <a:blip r:embed="rId1"/>
          <a:stretch>
            <a:fillRect/>
          </a:stretch>
        </p:blipFill>
        <p:spPr>
          <a:xfrm>
            <a:off x="1186815" y="1417955"/>
            <a:ext cx="6757670" cy="540639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34290" y="274955"/>
            <a:ext cx="9109710" cy="1229360"/>
          </a:xfrm>
          <a:solidFill>
            <a:schemeClr val="accent2">
              <a:lumMod val="40000"/>
              <a:lumOff val="60000"/>
            </a:schemeClr>
          </a:solidFill>
        </p:spPr>
        <p:txBody>
          <a:bodyPr/>
          <a:p>
            <a:pPr algn="just"/>
            <a:r>
              <a:rPr lang="en-US" altLang="es-ES" sz="1600"/>
              <a:t>MIERCOLES 03 DE JULIO, PARTICIPACI</a:t>
            </a:r>
            <a:r>
              <a:rPr lang="en-US" altLang="en-US" sz="1600"/>
              <a:t>Ó</a:t>
            </a:r>
            <a:r>
              <a:rPr lang="en-US" altLang="es-ES" sz="1600"/>
              <a:t>N DE LA REUNI</a:t>
            </a:r>
            <a:r>
              <a:rPr lang="en-US" altLang="en-US" sz="1600"/>
              <a:t>Ó</a:t>
            </a:r>
            <a:r>
              <a:rPr lang="en-US" altLang="es-ES" sz="1600"/>
              <a:t>N EN EL GAD PARROQUIAL DE CERRO AZUL, CON EL TEMA: CONSERVACI</a:t>
            </a:r>
            <a:r>
              <a:rPr lang="en-US" altLang="en-US" sz="1600"/>
              <a:t>Ó</a:t>
            </a:r>
            <a:r>
              <a:rPr lang="en-US" altLang="es-ES" sz="1600"/>
              <a:t>N DE LASMICROCUENCAS QUE ABASTECEN AGUA A LA PARTE BAJO DE LAS PARROQUIAS DE BUENAVISTA, EL RETIRO, LA VICTORIA, GAD MUNICIPAL DE ATAHUALPA, CHILLA, GOBIERNO PROVINCIAL.</a:t>
            </a:r>
            <a:endParaRPr lang="en-US" altLang="es-ES" sz="1600"/>
          </a:p>
        </p:txBody>
      </p:sp>
      <p:pic>
        <p:nvPicPr>
          <p:cNvPr id="131" name="Imagen 51"/>
          <p:cNvPicPr>
            <a:picLocks noChangeAspect="1"/>
          </p:cNvPicPr>
          <p:nvPr/>
        </p:nvPicPr>
        <p:blipFill>
          <a:blip r:embed="rId1"/>
          <a:stretch>
            <a:fillRect/>
          </a:stretch>
        </p:blipFill>
        <p:spPr>
          <a:xfrm>
            <a:off x="884555" y="1504315"/>
            <a:ext cx="7247255" cy="532257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4605" y="274955"/>
            <a:ext cx="9155430" cy="1143000"/>
          </a:xfrm>
          <a:solidFill>
            <a:schemeClr val="accent2">
              <a:lumMod val="40000"/>
              <a:lumOff val="60000"/>
            </a:schemeClr>
          </a:solidFill>
        </p:spPr>
        <p:txBody>
          <a:bodyPr/>
          <a:p>
            <a:pPr algn="just"/>
            <a:r>
              <a:rPr lang="en-US" altLang="es-ES" sz="1600"/>
              <a:t>JUEVES 04 JULIO, COMISI</a:t>
            </a:r>
            <a:r>
              <a:rPr lang="en-US" altLang="en-US" sz="1600"/>
              <a:t>Ó</a:t>
            </a:r>
            <a:r>
              <a:rPr lang="en-US" altLang="es-ES" sz="1600"/>
              <a:t>N Y SEGUIMIENTO LA BELLA INDIA, CON EL TEMA: CONTIN</a:t>
            </a:r>
            <a:r>
              <a:rPr lang="en-US" altLang="en-US" sz="1600"/>
              <a:t>Ú</a:t>
            </a:r>
            <a:r>
              <a:rPr lang="en-US" altLang="es-ES" sz="1600"/>
              <a:t>EN TRABAJANDO CON EL MEJORAMIENTO DE LA V</a:t>
            </a:r>
            <a:r>
              <a:rPr lang="en-US" altLang="en-US" sz="1600"/>
              <a:t>Í</a:t>
            </a:r>
            <a:r>
              <a:rPr lang="en-US" altLang="es-ES" sz="1600"/>
              <a:t>A RIO NEGRO – SAN JOAQU</a:t>
            </a:r>
            <a:r>
              <a:rPr lang="en-US" altLang="en-US" sz="1600"/>
              <a:t>Í</a:t>
            </a:r>
            <a:r>
              <a:rPr lang="en-US" altLang="es-ES" sz="1600"/>
              <a:t>N.</a:t>
            </a:r>
            <a:endParaRPr lang="en-US" altLang="es-ES" sz="1600"/>
          </a:p>
        </p:txBody>
      </p:sp>
      <p:pic>
        <p:nvPicPr>
          <p:cNvPr id="132" name="Imagen 52"/>
          <p:cNvPicPr>
            <a:picLocks noChangeAspect="1"/>
          </p:cNvPicPr>
          <p:nvPr/>
        </p:nvPicPr>
        <p:blipFill>
          <a:blip r:embed="rId1"/>
          <a:stretch>
            <a:fillRect/>
          </a:stretch>
        </p:blipFill>
        <p:spPr>
          <a:xfrm>
            <a:off x="1031240" y="1417955"/>
            <a:ext cx="6920865" cy="543941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1430" y="274955"/>
            <a:ext cx="9119870" cy="1143000"/>
          </a:xfrm>
          <a:solidFill>
            <a:schemeClr val="accent2">
              <a:lumMod val="40000"/>
              <a:lumOff val="60000"/>
            </a:schemeClr>
          </a:solidFill>
        </p:spPr>
        <p:txBody>
          <a:bodyPr/>
          <a:p>
            <a:pPr algn="just"/>
            <a:r>
              <a:rPr lang="en-US" altLang="es-ES" sz="1600"/>
              <a:t>VIERNES 05 DE JULIO, RECEPCI</a:t>
            </a:r>
            <a:r>
              <a:rPr lang="en-US" altLang="en-US" sz="1600"/>
              <a:t>Ó</a:t>
            </a:r>
            <a:r>
              <a:rPr lang="en-US" altLang="es-ES" sz="1600"/>
              <a:t>N A LOS T</a:t>
            </a:r>
            <a:r>
              <a:rPr lang="en-US" altLang="en-US" sz="1600"/>
              <a:t>É</a:t>
            </a:r>
            <a:r>
              <a:rPr lang="en-US" altLang="es-ES" sz="1600"/>
              <a:t>CNICOS DE CNEL PARA QUE REALICEN LA INSPECCI</a:t>
            </a:r>
            <a:r>
              <a:rPr lang="en-US" altLang="en-US" sz="1600"/>
              <a:t>Ó</a:t>
            </a:r>
            <a:r>
              <a:rPr lang="en-US" altLang="es-ES" sz="1600"/>
              <a:t>N DE CAMPO EN EL SITIO DONDE SE VA REALIZAR LOS CAMBIOS DE POSTES SITIOS DE RIO NEGRO Y SAN JOAQU</a:t>
            </a:r>
            <a:r>
              <a:rPr lang="en-US" altLang="en-US" sz="1600"/>
              <a:t>Í</a:t>
            </a:r>
            <a:r>
              <a:rPr lang="en-US" altLang="es-ES" sz="1600"/>
              <a:t>N.</a:t>
            </a:r>
            <a:endParaRPr lang="en-US" altLang="es-ES" sz="1600"/>
          </a:p>
        </p:txBody>
      </p:sp>
      <p:pic>
        <p:nvPicPr>
          <p:cNvPr id="133" name="Imagen 53"/>
          <p:cNvPicPr>
            <a:picLocks noChangeAspect="1"/>
          </p:cNvPicPr>
          <p:nvPr/>
        </p:nvPicPr>
        <p:blipFill>
          <a:blip r:embed="rId1"/>
          <a:stretch>
            <a:fillRect/>
          </a:stretch>
        </p:blipFill>
        <p:spPr>
          <a:xfrm>
            <a:off x="1199515" y="1417955"/>
            <a:ext cx="6827520" cy="542607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11430" y="274955"/>
            <a:ext cx="9149080" cy="1143000"/>
          </a:xfrm>
          <a:solidFill>
            <a:schemeClr val="accent2">
              <a:lumMod val="40000"/>
              <a:lumOff val="60000"/>
            </a:schemeClr>
          </a:solidFill>
        </p:spPr>
        <p:txBody>
          <a:bodyPr/>
          <a:p>
            <a:pPr algn="just"/>
            <a:r>
              <a:rPr lang="en-US" altLang="es-ES" sz="1600"/>
              <a:t>MARTES 09 DE JULIO, OFICINA Y ATENCI</a:t>
            </a:r>
            <a:r>
              <a:rPr lang="en-US" altLang="en-US" sz="1600"/>
              <a:t>Ó</a:t>
            </a:r>
            <a:r>
              <a:rPr lang="en-US" altLang="es-ES" sz="1600"/>
              <a:t>N CIUDADANA EN EL GAD PARROQUIALASI MISMO REALICE  INSPECCI</a:t>
            </a:r>
            <a:r>
              <a:rPr lang="en-US" altLang="en-US" sz="1600"/>
              <a:t>Ó</a:t>
            </a:r>
            <a:r>
              <a:rPr lang="en-US" altLang="es-ES" sz="1600"/>
              <a:t>N AL SITIO DE LA QUEBRADA, EN DONDE LOS MORADORES SOLICITAN QUE EL SE</a:t>
            </a:r>
            <a:r>
              <a:rPr lang="en-US" altLang="en-US" sz="1600"/>
              <a:t>Ñ</a:t>
            </a:r>
            <a:r>
              <a:rPr lang="en-US" altLang="es-ES" sz="1600"/>
              <a:t>OR PROPIETARIO DEL SOLAR QUE DEJE DE TAPAR EL DRENAJE NATURAL QUE DESEMBOCAN LAS AGUAS DEL SITIO</a:t>
            </a:r>
            <a:endParaRPr lang="en-US" altLang="es-ES" sz="1600"/>
          </a:p>
        </p:txBody>
      </p:sp>
      <p:pic>
        <p:nvPicPr>
          <p:cNvPr id="134" name="Imagen 54"/>
          <p:cNvPicPr>
            <a:picLocks noChangeAspect="1"/>
          </p:cNvPicPr>
          <p:nvPr/>
        </p:nvPicPr>
        <p:blipFill>
          <a:blip r:embed="rId1"/>
          <a:stretch>
            <a:fillRect/>
          </a:stretch>
        </p:blipFill>
        <p:spPr>
          <a:xfrm>
            <a:off x="352425" y="1412240"/>
            <a:ext cx="3933190" cy="5445760"/>
          </a:xfrm>
          <a:prstGeom prst="rect">
            <a:avLst/>
          </a:prstGeom>
          <a:noFill/>
          <a:ln>
            <a:noFill/>
          </a:ln>
        </p:spPr>
      </p:pic>
      <p:pic>
        <p:nvPicPr>
          <p:cNvPr id="135" name="Imagen 55"/>
          <p:cNvPicPr>
            <a:picLocks noChangeAspect="1"/>
          </p:cNvPicPr>
          <p:nvPr/>
        </p:nvPicPr>
        <p:blipFill>
          <a:blip r:embed="rId2"/>
          <a:stretch>
            <a:fillRect/>
          </a:stretch>
        </p:blipFill>
        <p:spPr>
          <a:xfrm>
            <a:off x="4968875" y="1412240"/>
            <a:ext cx="3546475" cy="544576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9130665" cy="1143000"/>
          </a:xfrm>
          <a:solidFill>
            <a:schemeClr val="accent2">
              <a:lumMod val="40000"/>
              <a:lumOff val="60000"/>
            </a:schemeClr>
          </a:solidFill>
        </p:spPr>
        <p:txBody>
          <a:bodyPr/>
          <a:p>
            <a:pPr algn="just"/>
            <a:r>
              <a:rPr lang="en-US" altLang="es-ES" sz="1600"/>
              <a:t>MARTES 16 DE JULIO, OFICINA Y ATENCI</a:t>
            </a:r>
            <a:r>
              <a:rPr lang="en-US" altLang="en-US" sz="1600"/>
              <a:t>Ó</a:t>
            </a:r>
            <a:r>
              <a:rPr lang="en-US" altLang="es-ES" sz="1600"/>
              <a:t>N CIUDADANA EN EL GAD PARROQUIAL</a:t>
            </a:r>
            <a:endParaRPr lang="en-US" altLang="es-ES" sz="1600"/>
          </a:p>
        </p:txBody>
      </p:sp>
      <p:pic>
        <p:nvPicPr>
          <p:cNvPr id="137" name="Imagen 57"/>
          <p:cNvPicPr>
            <a:picLocks noChangeAspect="1"/>
          </p:cNvPicPr>
          <p:nvPr/>
        </p:nvPicPr>
        <p:blipFill>
          <a:blip r:embed="rId1"/>
          <a:stretch>
            <a:fillRect/>
          </a:stretch>
        </p:blipFill>
        <p:spPr>
          <a:xfrm>
            <a:off x="1243330" y="1417955"/>
            <a:ext cx="6475730" cy="5417185"/>
          </a:xfrm>
          <a:prstGeom prst="rect">
            <a:avLst/>
          </a:prstGeom>
          <a:noFill/>
          <a:ln>
            <a:noFill/>
          </a:ln>
        </p:spPr>
      </p:pic>
    </p:spTree>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25836</Words>
  <Application>WPS Presentation</Application>
  <PresentationFormat>Presentación en pantalla (4:3)</PresentationFormat>
  <Paragraphs>312</Paragraphs>
  <Slides>156</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156</vt:i4>
      </vt:variant>
    </vt:vector>
  </HeadingPairs>
  <TitlesOfParts>
    <vt:vector size="165" baseType="lpstr">
      <vt:lpstr>Arial</vt:lpstr>
      <vt:lpstr>SimSun</vt:lpstr>
      <vt:lpstr>Wingdings</vt:lpstr>
      <vt:lpstr>Arial Black</vt:lpstr>
      <vt:lpstr>Microsoft YaHei</vt:lpstr>
      <vt:lpstr>Arial Unicode MS</vt:lpstr>
      <vt:lpstr>Calibri</vt:lpstr>
      <vt:lpstr>Arial</vt:lpstr>
      <vt:lpstr>Default Design</vt:lpstr>
      <vt:lpstr>GAD RURAL PARROQUIA LA VICTORIA  RENDICION DE CUENTAS  2024              ROSA ANA CADA PEREZ  VICEPRESIDENTA  GAD RURAL PARROQUIA LA VICTORIA  </vt:lpstr>
      <vt:lpstr>PARTICIPE DE 24 REUNIONES ORDINARIAS  RESOLUCIONES: MANTENIMIENTO CANCHA SINTETICA CABECERA PARROQUIAL  MANTENIMINETO EDIFICIO DEL GAD RURAL PARROQUIA LA VICTORIA MEJORAMIENTO DE LA CASA COMUNAL SITIO RIO NEGRO   ELABORACION DEL PDyOT INFIMA DE MANTENIMIENTO POSO DE OXIDACION PARROQUIA LA VICTORIA. APROVACION DE LOS PROYECTOS SOCIALES, PROYECTO ADULTO MAYOR Y ESCUELA DE FUTBOL.</vt:lpstr>
      <vt:lpstr>COMISION MEDIO AMBIENTE </vt:lpstr>
      <vt:lpstr>GESTIONES Y DIFERENTES  ACTIVIDADES  REALIZADAS</vt:lpstr>
      <vt:lpstr>MARTES 02 DE ENERO, EN LA MAÑANA REALICE ATENCION EN LAS OFICINAS DEL GAD RURAL PARROQUIA LA VICTORIA, </vt:lpstr>
      <vt:lpstr>MARTES 02 DE ENERO, EN LA TARDE REALICE UNA INSPECCIÓN EN LA INSTALACIÓN DEL GADRURAL PARROQUIA LA VICTORIA DONDE SE ESTÁN REALIZANDOTRABAJOS DE MANTENIMIENTO</vt:lpstr>
      <vt:lpstr>VIERNES 05 DE ENERO, REALICE UNA INSPECCIÓN DE LA CONSTRUCCIÓN DE LA CUBIERTA METÁLICA EN LA UNIDAD EDUCATIVA ROSA DE LUXEMBURGO</vt:lpstr>
      <vt:lpstr>LUNES 08 DE ENERO, PARTICIPE DE UNA REUNIÓN CON LA COMUNIDAD DE RIO NEGRO Y SAN JOAQUÍN PARA COORDINAR SOBRE EL ASFALTO DE LA VÍA SAN JOAQUÍN</vt:lpstr>
      <vt:lpstr>MARTES 09 DE ENERO.REALICE UNA INSPECCIÓN EN LA CANCHA SINTÉTICA DONDE SE ESTÁ REALIZANDO TRABAJOS MANTENIMIENTO</vt:lpstr>
      <vt:lpstr>MARTES 09 DE ENERO,REALICE LA ENTREGA DE UN MATERIAL PARA LA CANCHA DE VÓLEY DEL SITIO RIO NEGRO.</vt:lpstr>
      <vt:lpstr>MARTES 16 DE ENERO,EN LA MAÑANA REALICE ATENCIÓN AL PÚBLICO EN LA OFICINAS DEL GAD RURAL PARROQUIA LA VICTORIA</vt:lpstr>
      <vt:lpstr>MARTES 16 DE DE ENERO, EN LA TARDE,COLABORE CON LOS PROMOTORES Y COORDINADOR DE LOS PROYECTOS SOCIALES PARA REALIZAR UN CENSO A LOS ADULTOS MAYORES Y ASÍ PUEDAN PARTICIPAR DE ATENCIÓN AL PROYECTO ADULTOS MAYORES SITIO RIO NEGRO.</vt:lpstr>
      <vt:lpstr>MARTES 16 DE DE ENERO,EN LA TARDE,REALICE UNA INSPECCIÓN EN LA CANCHA SINTÉTICA DONDE ESTÁ REALIZANDO TRABAJOS MANTENIMIENTO DONDE ESTÁN COLOCANDO EL CÉSPED.</vt:lpstr>
      <vt:lpstr>MIERCOLES 17 DE ENERO,EN LA MAÑANA ME  TRASLADE A LA PARROQUIA BELLAVISTA PARA PARTICIPAR DEL TALLER RENDICIÓN DE CUENTAS 2023</vt:lpstr>
      <vt:lpstr>JUEVES 18 DE ENERO, ME TRASLADE HASTA EL CANTON MACHALA PARA REALIZAR, LA ENTREGA DE OFICIOS EN LA PREFECTURA DE EL ORO, SOLICITANDO LASTRADO PARA LAS VÍAS DEL SITIO RIO NEGRO</vt:lpstr>
      <vt:lpstr>LUNES 22 ENERO, PARTICIPE DE LA REUNIÓN DONDE SE REALIZÓ LA SOCIALIZACIÓN DEL PROYECTO CASA COMUNAL SITIO RIO NEGRO.</vt:lpstr>
      <vt:lpstr>MARTES 23 DE ENERO,EN LA MAÑANA REALICE ATENCIÓN AL PÚBLICO EN OFICINA DEL GAD RURAL PARROQUIA LA VICTORIA REALICE UNA INSPECCIÓN EN LA CASA COMUNAL SITIO RIO NEGRO DONDE SE ESTÁ REALIZANDO TRABAJOS DE CONSTRUCCIÓN DE LA CASA COMUNAL.</vt:lpstr>
      <vt:lpstr>JUEVES 01 DE FENRERO,PARTICIPE DE LA CAMPAÑA MEDICA EN EL SITIO RIO NEGRO DONDE SE DIO ATENCIÓN AL PÚBLICO SOBRE TODO ATENCIÓN A LA MUJER PAPA NICOLAU</vt:lpstr>
      <vt:lpstr>VIERNES 02 DE FEBRERO, ACUDÍ HASTA EL CAMPAMENTO DE LA PREFECTURA DE EL ORO ENCOMPAÑÍA DEL SR. CARLOS GRACIA VOCAL PRINCIPAL Y EL SR. REINALDO RODRÍGUEZ PRESIDENTE DEL GAD, PARA SOLICITAR QUE SE CONTINÚE CON EL ASFALTO DE LA VÍA SAN JOAQUÍN Y CAMINOS VECINALES DEL SECTOR.</vt:lpstr>
      <vt:lpstr>MARTES 06 DE FEBRERO,REALICE UN RECORRIDO POR LA CABECERA PARROQUIAL DONDE SE PUDO EVIDENCIAR QUE LA GENTE BOTA BASURA A LA PROPIEDAD EL SR. DARWINPINEDA GENERANDO MAL ESTAR ENTRE LOS MORADORES Y EL SR. ANTES NOMBRADO.</vt:lpstr>
      <vt:lpstr>LUNES 19 DE FEBRERO,PARTICIPE DE UNA REUNIÓN DE TRABAJO CON LOS MORADORES DEL SITIO EL PARAÍSO</vt:lpstr>
      <vt:lpstr>MARTES 20 DE FEBRERO,ATENCIÓN AL PÚBLICO EN EL GAD RURAL PARROQUIA LA VICTORIA</vt:lpstr>
      <vt:lpstr>MARTES 20 DE FEBRERO, REALICE UNA INSPECCIÓN EN LA VÍA, LA VICTORIA SITIO EL PARAÍSO PARAOBSERVAR LA MALEZA QUE ESTÁ OCASIONANDO MAL ESTAR EN EL TRÁFICO DE VEHÍCULOS QUE POR VARIAS OCASIONES HA GENERADO ACCIDENTES.</vt:lpstr>
      <vt:lpstr>JUEVES 22 DE FEBRERO,ME TRASLADE HASTA EL GAD CANTÓN SANTA ROSA PARA DEJAR OFICIOPARA QUE SE REALICE LA LIMPIEZA DE LA VÍA LA VICTORIA HASTA EL SITIO EL PARAÍSO.</vt:lpstr>
      <vt:lpstr>VIERNES 23 DE FEBRERO, ME TRASLADE HASTA LAS INSTALACIONES DE EMPAPA SANTA ROSA PARA HACER SEGUIMIENTO SOBRE UN OFICIO PRESENTADO PARA QUE SEREQUISE LA LIMPIEZA DEL SISTEMA DE ALCANTARILLADO DE LA CABECERA PARROQUIA.</vt:lpstr>
      <vt:lpstr>VIERNES 23 DE FEBRERO, ME TRASLADE HASTA LAS INSTALACIONES DE PREFECTURA DE EL ORO PARA HACER SEGUIMIENTO SOBRE UN OFICIO PRESENTADO PARA QUE SREQUISE LA LIMPIEZA DEL CANAL DE AGUAS EN EL SITIO CARCHIPULLA, CANAL QUEGENERA MUCHO MAL ESTAR EN LA COMUNIDAD PORQUE EN LA TEMPORADA DE INVIERNO INUNDA LAS CASAS DEL SECTO.</vt:lpstr>
      <vt:lpstr>VIERNES 23 DE FERERO,ENTREGA DE OFICIOS A LOS DUEÑOS DE LAS FINCAS QUE ESTÁN LIDERANDO CON LA VÍA PARA QUE REALICEN LA LIMPIEZA.</vt:lpstr>
      <vt:lpstr>VIERNES 23 DE FEBRERO,REALICE LA ENTREGA DE OFICIO A LA PREFECTURA DE EL ORO RECORDANDO LA PETICIÓN DE OTRO OFICIO DONDE SE PIDIÓ LA LIMPIEZA DEL CANAL SITIO CARCHIPULLA, OFICIO QUE FUE ENTREGADO VÍA CORRE</vt:lpstr>
      <vt:lpstr> SABADO 24 DE FEBRERO,PARTICIPE DE DEL EVENTO REINAUGURACIÓN DE LA CANCHA SINTÉTICA LA VICTORIA, EVENTO DONDE SE REALIZÓ LA CORONACIÓN PROCLAMACIÓN Y CORONACIÓN DE LA REINA DE LA VICTORIA Y REINA DEL GAD 2024</vt:lpstr>
      <vt:lpstr>LUNES 26 DE FEBRERO, PARTICIPE DEL DESFILE Y SESIÓN SOLEMNE POR CELEBRAR LA FIESTA DE ANIVERSARIO 133 AÑOS DE PARROQUIALIZACIÓN</vt:lpstr>
      <vt:lpstr>MARTES 27 DE FEBRERO, EN LA MAÑANA REALICE ATENCIÓN AL PÚBLICO EN OFICINA DEL GAD RURAL PARROQUIA LA VICTORIA EL MISMO DIA EN LA AGTRDE, REALICE UNA INSPECCIÓN DE LOS POSOS DE OXIDACIÓN Y SISTEMA DE ALCANTARILLADO EN LA CABECERA PARROQUIAL</vt:lpstr>
      <vt:lpstr>MIERCOLES 28 DE FEBRERO, PARTICIPE DEL BINGO QUE SE REALIZÓ CON LOS ADULTOS MAYORES QUE PARTICIPAN DEL PROYECTO DEL HGAD RURAL PARRROQUIA LA VICTORIA.</vt:lpstr>
      <vt:lpstr>JUEVES 29 DE FEBRERO,REALICE UNA INSPECCIÓN SOBRE UNA SUPUESTA MINERÍA ILEGAL EN EL SITIO CARCHI PULLA VÍA VEGA RIVERA, EN COMPAÑÍA DEL SR. REINALDO RODRÍGUEZ PRESIDENTE DEL GAD RURAL PARROQUIA LA VICTORIA</vt:lpstr>
      <vt:lpstr>JUEVES 29 DE FEBRERO, REALICE UNA INSPECCIÓN EN LA CASA COMUNAL SITIO RIO NEGRO DONDE SE ESTÁ REALIZANDO TRABAJOS DE CONSTRUCCIÓN DE LA CASA COMUNAL, EN COMPAÑÍA DEL SR. REINALDO RODRÍGUEZ, PRESIDENTE DEL GAD.</vt:lpstr>
      <vt:lpstr>MARTES 05 MARZO, REALICE ANTENCION AL PUBLICO EN LAS  OFICINAS DEL GAD RURAL PARROQUIA LA VICTORIA </vt:lpstr>
      <vt:lpstr>MIERCOLES 07 DE MARZO,REUNIÓN DE TRABAJO CON LOS COMERCIANTES DE LA VICTORIA</vt:lpstr>
      <vt:lpstr>LUNES 11 DE MARZO,REUNIÓN CASA COMUNAL RIO NEGRO CON LOS COMPAÑEROS VOCALES Y EL ING. ROBERTO GUANOLUISA, ENCARGADO DE LA OBRA MEJORAMIENTO DE LA CASA COMUNAL RIO NEGRO REUNIÓN QUE FUE CONVOCADA PARA VER LOS AVANCES DE LA OBRA.</vt:lpstr>
      <vt:lpstr>MARTES 12  DE MARZO,EN LA MAÑANA ME TRASLADE AL BELLA INDIA. CAMPAMENTO DE PREFECTURA PARA HACER SEGUIMIENTO SOBRE LA OBRA DE SAN JOAQUÍN Y SOLICITAR LASTRADO PARA LOS CAMINOS VECINALES,EN LA TARDE ATENCION EN LAS OFICINAS DEL GAD RURAL PARROQUIA LA VICTORIA. </vt:lpstr>
      <vt:lpstr>JUEVES 21 DE MARZO, PARTICIPE DE LA REUNIÓN Y MESA TÉCNICA CON EL SR. GOBERNADOR, INSTITUCIONES PÚBLICAS, PRESIDENTES DE LOS GAD,S PARROQUIALES EN LA PARROQUIA BELLAVISTA.</vt:lpstr>
      <vt:lpstr>JUEVES 21 DE MARZOME TRASLADE HASTA EL HOSPITAL DE SANTA ROSA PARA ENTREGAR UN OFICIO DONDE SE SOLICITA LA FUMIGACIÓN DE MANERA URGENTE PARA EL DENGUE</vt:lpstr>
      <vt:lpstr>LUNES 25 DE MARZO,PARTICIPE DEL PROCESO DE FORMULACIÓN DE PREGUNTAS PARA RENDICIÓN DE CUENTAS 2023 CON LA PRESENCIA DE LOS PRESIDENTES DE LOS SITIOS, DIRECTORES DE LAS ESCUELAS Y DEMÁS LÍDERES DE LA PARROQUIA LA VICTORIA.</vt:lpstr>
      <vt:lpstr>MARTES 26 DE MARZO, ME TRASLADE HASTA LA ESCUELA HÉCTOR TORO VALAREZO EN EL SITIO VEGA RIVERA CON EL COMPAÑERO PRESIDENTE DEL GAD REINALDO RODRÍGUEZ Y EL SR. CARLOS GARCÍA VOCAL PRINCIPAL PARA PARTICIPAR DE LA INAUGURACIÓN DE LOS BAÑOS DE LA ESCUELA.</vt:lpstr>
      <vt:lpstr>MIERCOLES 27 DE MARZO, PARTICIPE DE LA MESA TÉCNICA ECUADOR SIN DESNUTRICIÓN CON LA PRESENCIA DE LAS AUTORIDADES DE LA PARROQUIA LA VICTORIA Y SUS SITIOS.</vt:lpstr>
      <vt:lpstr>MIERCOLES 27 DE MARZO PARTICIPE DE REUNIÓN CON EL SR. CLEMENTE BRAVO PREFECTO DE EL ORO PARA SOCIALIZAR SOBRE EL CAMBIO DEL PUENTE DE LA PARROQUIA LA VICTORIA</vt:lpstr>
      <vt:lpstr>JUEVES 28 DE MARZO,PARTICIPE DE LA CAMPAÑA DE CEDULACIÓN EN LA PARROQUIA LA VICTORIA.</vt:lpstr>
      <vt:lpstr>JUEVES 28 DE MARZO,ME TRASLADE EN COMISIÓN CON LOS COMPAÑEROS DEL GAD PARROQUIAL, GAD MUNICIPAL CANTÓN SANTA Y MORADORES DEL SITIO LA VIRGINIAPARAVER UN PROBLEMA SOBRE LA VÍA DONDE SE PIDE LA INTERVENCIÓN URGENTE DEL GAD MUNICIPAL.</vt:lpstr>
      <vt:lpstr>JUEVES 28 DE MARZO,PARTICIPE DE UNA REUNIÓN CON LA TENIENTA POLÍTICA ENCARGADA,ABOGADA JOANNA SANGURIMA, Y LOS COMPAÑEROS VOCALES, CON LA FINALIDAD DE TRATAR ASUNTOS SOBRE SEGURIDAD DE LA PARROQUIA LA VICTORIA Y SUS SITIOS.</vt:lpstr>
      <vt:lpstr>JUEVES 28 DE MARZO,PARTICIPE DE UNA REUNIÓN CON EL COMPAÑERO WILSON JARAMILLO TORO COORDINADOR DEL ÁREA SOCIAL, ASÍ TAMBIÉN CON LOS COMPAÑEROS VOCALES, REINA DE LA PARROQUIA LA VICTORIA, REINA DEL GAD Y PROMOTORES DE LOS PROYECTOS SOCIALES</vt:lpstr>
      <vt:lpstr>MARTES 02 DE ABRIL,REALICE VISITA A LOS ADULTOS MAYORES POR EL ESTADO DELICADO DE SALUD, CON EL PROPÓSITO DE REALIZAR UN CHEQUEO MÉDICO. PARTICIPAN DOS MÉDICOS DEL CENTRO DE SALUD DE LA PARROQUIA LA VICTORIA.</vt:lpstr>
      <vt:lpstr>MIERCOLES 03 DE ABRIL, COMUNICADO AL SEÑOR EDWIN PINEDA, CON EL PROPÓSITO REALICE CONTROL AL SISTEMA DE RIEGO FOLIAR QUE EVITE DAÑOS A LA VÍA PRINCIPAL AL CANTÓN ATAHUALPA, ENTRE EL PUENTE SOBRE EL RIO BUENAVISTA Y LA ENTRADA AL SITIO PEDREGAL</vt:lpstr>
      <vt:lpstr>JUEVES 04 DE ABRIL,GESTIÓN A CENEL, SOLICITANDO MANTENIENDO DE LÁMPARAS Y COLOCACIÓN DE POSTES ADICIONALES. ENTREGO OFICIO EN LA CIUDAD DE MACHALA.</vt:lpstr>
      <vt:lpstr>  JUEVES 04 DE ABRIL,PARTICIPACIÓN DE LAS MESAS TÉCNICAS SECTORIALES MINISTERIALES, CON EL PROPÓSITO DE CALIFICAR AL BONO, ESTABLECER AYUDAS TÉCNICAS Y PARTICIPAR DE LOS SERVICIOS SOCIALES OFRECIDOS EL DÍA DEL EVENTO.</vt:lpstr>
      <vt:lpstr>VIERNES 05 DE ABRIL,PARTICIPACIÓN DE LA REUNIÓN CON EL VICEMINISTRO DE ECONOMÍA, ASAMBLEÍSTA DE LA PROVINCIA Y DIRECTIVOS DE LA CONAGOPARE, PARA PRESENTAR A NOMBRE DEL GOBIERNO OPORTUNIDADES DE INVERSIÓN EN GRUPOS PRODUCTIVOS ORGANIZADOS</vt:lpstr>
      <vt:lpstr>MARTES 09 DE ABRIL,PARTICIPACIÓN DE LA INSPECCIÓN POR PARTE DE CENEL, DEL MANTENIMIENTO DE LÁMPARAS Y LUMINARIAS</vt:lpstr>
      <vt:lpstr>MARTES 09 DE ABRIL, PARTICIPACIÓN DEL EVENTO DE PROMOCIÓN Y PREVENCIÓN DEL CUIDADO DE MASCOTAS PARA EVITAR LA DEAMBULACIÓN EN LAS CALLES Y AVENIDAS. EN COORDINACIÓN CON LA TENENCIA POLÍTICA Y POLICÍA NACIONAL.</vt:lpstr>
      <vt:lpstr>JUEVES 11 DE ABRIL,PARTICIPACIÓN DE LA CAMPAÑA MEDICA EN SITIO LA QUEBRADA</vt:lpstr>
      <vt:lpstr>JUEVES 11 DE ABRIL,PARTICIPE  DE LA REUNIÓN CON LOS AGRICULTORES RESPECTO A LA SOLICITUD DE SISTEMA DE RIEGO FOLIAR. PARTICIPAN TÉCNICOS DE LA PREFECTURA</vt:lpstr>
      <vt:lpstr>LUNES 15 DE ABRIL, PARTICIPACIÓN DEL MANTENIENDO DE LÁMPARAS DAÑADAS. TRABAJOS REALIZADOS POR CENEL</vt:lpstr>
      <vt:lpstr>MARTES 16 DE ABRIL, PARTICIPACIÓN DE LA ENTREGA DE POLLOS DE CRIANZA A LOS ADULTOS MAYORES PARTICIPANTES DEL PROGRAMA SOCIAL DEL GAD PARROQUIAL. EN COORDINACIÓN CON LA COMISIÓN ECONÓMICA PRODUCTIVA.</vt:lpstr>
      <vt:lpstr>MIERCOLES 17 DE ABRIL, PARTICIPACIÓN DE UNA REUNIÓN PROMOVIDA POR LA CONAGOPARE CON ALCANCES A INFORMAR A DE LOS RECORTES PRESUPUESTARIOS CON PERSPECTIVAS POLÍTICAS.</vt:lpstr>
      <vt:lpstr>MARTES 23 DE ABRIL,RECOLECCIÓN DE FRUTAS DE TEMPORADA (NARANJA) CON EL PROPÓSITO DE PREPARAR FRESCO PARA LOS ADULTOS MAYORES, EN COORDINACIÓN EL CENTRO DE SALUD. EN EL MARCO DEL TALLER DE INDUCCIÓN Y MOTIVACIÓN, HACIA NUEVOS ESTILOS DE VIDA, NUTRICIÓN SALUDABLE Y BAILOTERAPIA.</vt:lpstr>
      <vt:lpstr>MIERCOLES 24 DE ABRIL, PARTICIPACIÓN DEL TALLER DE INDUCCIÓN Y MOTIVACIÓN, HACIA NUEVOS ESTILOS DE VIDA, NUTRICIÓN SALUDABLE Y BAILOTERAPIA. DIRIGIDO A LOS ADULTOS MAYORES EN LO QUE CONSTITUYE EL PROGRAMA SOCIAL IMPLEMENTADO POR EL GAD PARROQUIAL </vt:lpstr>
      <vt:lpstr>JUEVES 25 DE ABRIL,PARTICIPACIÓN DEL TALLER DE INDUCCIÓN Y MOTIVACIÓN, HACIA NUEVOS ESTILOS DE VIDA, NUTRICIÓN SALUDABLE Y BAILOTERAPIA. DIRIGIDO A LOS ADULTOS MAYORES EN LO QUE CONSTITUYE EL PROGRAMASOCIALIMPLEMENTADO POR EL GAD PARROQUIAL </vt:lpstr>
      <vt:lpstr>JUEVES 25 DE ABRIL,REUNIÓN CON PROMOTORES DE PROGRAMAS SOCIALES, COORDINAR ACCIONES DE TRABAJO CON LOS ADULTOS MAYORES, TENIENDO COMO PUNTO DE ORDEN LA REALIZACIÓN DE UN BINGO SOLIDARIO.</vt:lpstr>
      <vt:lpstr>DOMINGO 29 DE ABRIL,CON EL PROPÓSITO DE GENERAR RECURSOS DESTINADO AL AGASAJO DE DÍAS ESPECÍFICOS COMO EL DÍA DE LA MADRE, PADRE Y OTRAS FESTIVIDADES</vt:lpstr>
      <vt:lpstr>LUNES 29 DE ABRIL,SOLICITUD QUE LA FUERZA PÚBLICA (POLICÍA), A TRAVÉS DEL JEFE POLÍTICO DE SANTA ROSA, SE INCORPOREN AL UPC DEL RIO NEGRO</vt:lpstr>
      <vt:lpstr>LUNES 29 DE ABRIL, SOLICITUD AL GAD MUNICIPAL DE SANTA ROSA, SEÑORA CARMITA MALDONADO, PROCESOS DE CAPACITACIÓN EN EL DESARROLLO DE HABILIDADES SOCIALES Y DE EMPRENDIMIENTOS: CORTE DE CABELLO, MAQUILLAJE ENTRE OTROS TEMAS</vt:lpstr>
      <vt:lpstr>MARTES 30  DE ABRIL,REUNIÓN CON EL SOCIÓLOGO IVAN GORDILLO, EN LA QUE PRESENTO EL PROCESO DE ACTUALIZACIÓN DEL PDYOT DE LA PARROQUIA LA VICTORIA  (INICIO CON LA PRIMERA REUNIÓN)</vt:lpstr>
      <vt:lpstr>JUEVES  02 DE MAYO, PARTICIPACIÓN DE LA FISCALIZACIÓN JUNTO CON EL ING. ROBERTO GUANOLUISA, LA CONSTRUCCIÓN DE LA CASA COMUNAL EN EL SITIO RIO NEGRO.</vt:lpstr>
      <vt:lpstr>JUEVES 02 DE MAYO, REUNIÓN CON LA POLICÍA, TENENCIA POLÍTICA Y PRESIDENTES DE LOS SITIOS DE LA PARROQUIA, PARA TRATAR ASUNTO DE LA SEGURIDAD PÚBLICA Y CIUDADANA, ANTE EL INCREMENTO DE LAS MUERTES VIOLENTAS Y LA INSEGURIDAD.</vt:lpstr>
      <vt:lpstr>JUEVES 09 DE MAYO, PARTICIPACIÓN DEL EVENTO DE CELEBRACIÓN POR DÍA DE LAS MADRES. EN  LA CABECERA PARROQUIAL.</vt:lpstr>
      <vt:lpstr>VIERNES 10 DE MAYO,PARTICIPACIÓN DEL EVENTO POR LA CELEBRACIÓN DEL DÍA DE LAS MADRES, SITIO RIO NEGRO.</vt:lpstr>
      <vt:lpstr>MARTES 14 DE MAYO, CUMPLIMIENTO DE ACTIVIDADES DE OFICINA DE ATENCIÓN AL PÚBLICO</vt:lpstr>
      <vt:lpstr>LUNES 20 DE MAYO,GESTIÓN DE COMISIÓN: SOLICITUD DE TUBERÍAS PARA LOS CANALES DE RIEGO QUE CRUZAN POR LA VÍA QUE SE ESTÁ LASTRÁNDOSE Y PRÓXIMAMENTE ASFALTA.</vt:lpstr>
      <vt:lpstr>MARTES 21 DE MAYO, EN LKA MAÑANA ATENCION AL PUBLICO EN LAS OFICINAS DEL GAD RURAL PARROQUIA LA VICTORIA.EL MISMO DIA  EN TARDE REUNIÓN CON LOS PROMOTORES DE LOS PROYECTOS SOCIALES. CON EL TEMA, COORDINAR EL AGASAJO DEL DÍA DEL PADRE.</vt:lpstr>
      <vt:lpstr>MIERCOLES 22 DE MAYO, REUNIÓN CON EL SOCIÓLOGO IVAN GORDILLO, SOCIALIZACIÓN DEL ALCANCE DE LA ACTUALIZACIÓN DEL PDYOT</vt:lpstr>
      <vt:lpstr>LUNES 27 DE MAYO, COORDINACIÓN DEL RECIBIMIENTO DE LOS TUBOS SOLICITADOS AL MUNICIPIO.</vt:lpstr>
      <vt:lpstr>MARTES 28 DE MAYO, ME DIRIJO AL CAMPAMENTO BELLA INDIA,SOLICITANDO ARENA Y RIPIO PARA LA ESCUELA JUAN MONTALVO DEL SITIO RIO NEGRO</vt:lpstr>
      <vt:lpstr>MARTES 28 DE MAYO, SEGUIMIENTO A LOS TRABAJOS EN LA VÍA RIO NEGRO SAN JOAQUÍN.</vt:lpstr>
      <vt:lpstr>MIERCOLES 29 DE MAYO, REUNIÓN CON EL SOCIÓLOGO IVAN GORDILLO- ACTUALIZACIÓN DEL PDYOT.</vt:lpstr>
      <vt:lpstr>MIERCOLES 29 DE  MAYO, POR LA TARDE ME DIRIGÍ A CNEL, GESTIONES SOLICITANDO UN POSTE QUE SE ENCUENTRA EN MAL ESTADO EN LA BARRIADA 1 DE MAYO.</vt:lpstr>
      <vt:lpstr>MIERCOLES 29 DE MAYO, GESTIÓN Y SEGUIMIENTO DE OFICIOS AL GAD MUNICIPAL DE SANTA ROSA, SOLICITANDO: A) DOS REFLECTORES B) UNA VOLQUETADA DE TIERRA DULCE. </vt:lpstr>
      <vt:lpstr>SABADO 01 DE JUNIO, PARTICIPE DE LA COORDINACIÓN Y CELEBRACIÓN DEL AGASAJO POR EL DÍA DEL NIÑO EN EL CENTRO PARROQUIAL DE LA VICTORIA.</vt:lpstr>
      <vt:lpstr>MARTES 04 DE JUNIO, OFICINA Y ATENCIÓN CIUDADANA EN EL GAD PARROQUIAL.</vt:lpstr>
      <vt:lpstr>MARTES 11 DE JUNIO, OFICINA Y ATENCIÓN CIUDADANA EN EL GADPARROQUIAL COORDINACIÓN CON CNEL PARA EL CAMBIO E INSTALACIÓN DE LÁMPARAS, Y COLOCACIÓN DE LÁMPARAS DE SEGUNDO USO (7) EL SITIO CARCHIPULLA Y LAS BARRIADAS DE MIRAFLORES Y NUEVA ESPERANZA.</vt:lpstr>
      <vt:lpstr>JUEVES 13 DE JUNIO, INSPECCIÓN DE TRABAJOS DE PREFECTURA CON LA  COLOCACIÓN DE TUBOS EN LA VÍA ENTRE RIO NEGRO Y SAN JOAQUÍN</vt:lpstr>
      <vt:lpstr>MARTES 18 DE JUNIO, OFICINA Y ATENCIÓN CIUDADANA EN EL GAD PARROQUIAL.</vt:lpstr>
      <vt:lpstr>MIERCOLES 19 DE JUNIO, PARTICIPACIÓN DE LA COMISIÓN A BELLA INDIA, PARA EL SEGUIMIENTO DE LA VÍA RIO NEGRO Y SAN JOAQUÍN</vt:lpstr>
      <vt:lpstr>JUEVES 20 DE JUNIO, ENTREGA DE OFICIO A CNEL LA CONSECUCIÓN DE DOS LÁMPARAS DESTINADAS AL SITIO SAN JOAQUÍN GESTIONES ENTREGA DE OFICIO AL GAD MUNICIPAL DE SANTA ROSA (EMASED): ALCALDESOLICITANDO MÁQUINA PARA REALIZAR LA LIMPIEZA DEL BOTADERO DE BASURA EN LA ENTRADA VÍA A PACCHA.</vt:lpstr>
      <vt:lpstr>VIERNES 21 DE JUNIO, COORDINAR – Y PARTICIPACIÓN LA REPARACIÓN DE  LÁMPARAS QUEMADAS.</vt:lpstr>
      <vt:lpstr>MARTES 25 DE JUNIO, OFICINA Y ATENCIÓN CIUDADANA EN EL GAD PARROQUIAL.</vt:lpstr>
      <vt:lpstr>JUEVES 27 DE JUNIO, SEGUIMIENTO A OFICIO AL GAD MUNICIPAL DE SANTA ROSA (EMASED): ALCALDE SOLICITANDO MÁQUINA PARA REALIZAR LA LIMPIEZA DEL BOTADERO DE BASURA EN LA ENTRADA VÍA A PACCHA, EN EL MISMO DIA PARTICIPE DE LA INTEGRACION  DE LOS ADULTOS MAYORES POR EL DÍA DEL PADRE. EN EL SITIO RIO NEGRO.</vt:lpstr>
      <vt:lpstr>LUNES 01 DE JULIO, REUNIÓN DEL GAD PARROQUIAL CON EL ASUNTO:PUESTOS Y VENTAS DE COMIDA JUNTO A LA CANCHA CENTRAL, Y EL MANEJO DE LA BASURA EN LAS CALLES.</vt:lpstr>
      <vt:lpstr>MARTES 02 DE JULIO, OFICINA Y ATENCIÓN CIUDADANA EN EL GAD PARROQUIAL.</vt:lpstr>
      <vt:lpstr>MIERCOLES 03 DE JULIO, PARTICIPACIÓN DE LA REUNIÓN EN EL GAD PARROQUIAL DE CERRO AZUL, CON EL TEMA: CONSERVACIÓN DE LASMICROCUENCAS QUE ABASTECEN AGUA A LA PARTE BAJO DE LAS PARROQUIAS DE BUENAVISTA, EL RETIRO, LA VICTORIA, GAD MUNICIPAL DE ATAHUALPA, CHILLA, GOBIERNO PROVINCIAL.</vt:lpstr>
      <vt:lpstr>JUEVES 04 JULIO, COMISIÓN Y SEGUIMIENTO LA BELLA INDIA, CON EL TEMA: CONTINÚEN TRABAJANDO CON EL MEJORAMIENTO DE LA VÍA RIO NEGRO – SAN JOAQUÍN.</vt:lpstr>
      <vt:lpstr>VIERNES 05 DE JULIO, RECEPCIÓN A LOS TÉCNICOS DE CNEL PARA QUE REALICEN LA INSPECCIÓN DE CAMPO EN EL SITIO DONDE SE VA REALIZAR LOS CAMBIOS DE POSTES SITIOS DE RIO NEGRO Y SAN JOAQUÍN.</vt:lpstr>
      <vt:lpstr>MARTES 09 DE JULIO, OFICINA Y ATENCIÓN CIUDADANA EN EL GAD PARROQUIALASI MISMO REALICE  INSPECCIÓN AL SITIO DE LA QUEBRADA, EN DONDE LOS MORADORES SOLICITAN QUE EL SEÑOR PROPIETARIO DEL SOLAR QUE DEJE DE TAPAR EL DRENAJE NATURAL QUE DESEMBOCAN LAS AGUAS DEL SITIO</vt:lpstr>
      <vt:lpstr>MARTES 16 DE JULIO, OFICINA Y ATENCIÓN CIUDADANA EN EL GAD PARROQUIAL</vt:lpstr>
      <vt:lpstr>MARTES 16 DE JULIO, RECIBIMIENTO Y ACOMPAÑAMIENTO DEL SEÑOR PREFECTO QUE REALIZO EL RECORRIDO DEL TRAMO DE VÍA ENTRE RIONEGRO Y SAN JOAQUÍN, EN DONDE SE LASTRARÁ Y POSTERIOR PAVIMENTACIÓN.</vt:lpstr>
      <vt:lpstr>MARTES 16 DE JULIO,GESTIÓN: ENTREGA DE OFICIO A CNEL SOLICITANDO AMPLIACIÓN DE RED DE ALUMBRADO PÚBLICO DEL SITIO SAN JOAQUÍN.</vt:lpstr>
      <vt:lpstr>MIERCOLES 17 DE JULIO, ACOGIDA DE LA AYUDA DE LA EMPRESA MINERA ODIN QUE CONSISTE MATERIALES COMO CERÁMICA Y BONDES DESTINADO AL SITIO RIO NEGRO ENTREGA DE IMPLEMENTOS DEPORTIVOS PARA LAS PRÁCTICAS DE TAEKUONDO, DESTINADO A UN GRUPO JUVENIL DE NIÑOS Y ADOLESCENTES DE 5 A 15 AÑOS.</vt:lpstr>
      <vt:lpstr>JUEVES 18 DE JULIO, REUNIÓN CON TÉCNICOS ENCARGADOS DE LA ACTUALIZACIÓN DEL PDYOT, TAMBIEN RELICE UNA  INSPECCIÓN AL TRAMO DE LA VÍA RIO NEGRO Y SAN JOAQUÍN, FASE DE LASTRADO RECORRIDO CON TÉCNICOS DEL PDYOT DE LOS SITIOS PARA LEVANTAMIENTO DE COORDENADAS Y OBSERVACIONES DE CAMPO.</vt:lpstr>
      <vt:lpstr>MARTES 23 DE JULIO, OFICINA Y ATENCIÓN CIUDADANA EN EL GAD PARROQUIAL, ASI TAMBIEN REALICE UNA  INSPECCIÓN CON EL ING., WILSON MIRANDA, LEVANTAMIENTO DE LA LÍNEA DE FÁBRICA, EN DONDE SE VA A CONSTRUIR LA CANCHA DE USO MÚLTIPLE, CON GRADERÍOS, BAR Y BAÑOS, EN EL SITIO EL PARAISO.</vt:lpstr>
      <vt:lpstr>MIERCOLES 24 DE JULIO, INAUGURACIÓN DE LA CASA COMUNAL DE RIO NEGRO CON LA PARTICIPACIÓN DE AUTORIDADES DEL BACO DEL ESTADO, ALCALDE, Y MÁS INVITADOS LOCALES EN ESTE ACTO EL ALCALDE OFERTO LA CONSTRUCCIÓN DE LA CANCHA SINTÉTICA DEL RIO .</vt:lpstr>
      <vt:lpstr>JUEVES 25 DE JULIO, PARTICIPE  AL MEDIO DÍA PARTICIPE DEL DESFILE Y SESIÓN SOLEMNE EN LA PARROQUIA SAN JUNA DE CERRO AZUL POR CELEBRAR SU U AÑO MÁS DE ANIVERSARIO.</vt:lpstr>
      <vt:lpstr>MARTES 30 DE JULIO OFICINA Y ATENCIÓN CIUDADANA EN EL GAD PARROQUIAL, TAMBIEN PARTICIPE DE UNA  REUNIÓN CON TÉCNICOS DEL PDYOT, EXPLICACIÓN DE LAS FASES DE ACTUALIZACIÓN Y ENTREGA DE AVANCES, EL MISMO DIA EN LA TARDE  PARTICIPE DEL TALLER DE ELABORACIÓN DE MANILLAS Y CADENAS CON LOS ADULTOS MAYORES DEL GRUPO DE ATENCIÓN PRIORITARIA JUNTO CON LOS PROMOTORES</vt:lpstr>
      <vt:lpstr>MIERCOLES 31 DE JULIO, ENSAYOS PARA PARTICIPAR DEL PREGÓN POR LAS FIESTAS DE SANTA ROSA.</vt:lpstr>
      <vt:lpstr>LUNES 02 DE AGOSTO,REUNIÓN EN EL SITIO PEDREGAL, POSESIÓN DE LA NUEVA DIRECTIVA.</vt:lpstr>
      <vt:lpstr>LUNES 05 DE AGOSTO, REUNIÓN CON EL SOCIÓLOGO IVAN GORDILLO, AVANCES DE ACTUALIZACIÓN DEL PDYOT.</vt:lpstr>
      <vt:lpstr>MARTES 06 DE AGOSTO,EN LA MAÑANA  OFICINA Y ATENCIÓN CIUDADANA EN EL GAD PARROQUIAL,ASI TAMBIEN REALICE LA ENTREGA DE OFICIOS CENEL. SOLICITANDO ELSERVICIO ELÉCTRICO INTEGRAL PARA LOS SITIOS DE RIO NEGRO Y SAN JOAQUÍN., A PETICIÓN DE LOS MORADOS.</vt:lpstr>
      <vt:lpstr>MIERCOLES 07 DE AGOSTO, ASISTENCIA A LA INAUGURACIÓN DE LA CUBIERTA DEL SITIO LA QUEBRADA, CON LA PARTICIPACIÓN DEL ALCALDE Y  COLEGAS VOCALES. OBRA FINANCIADA POR EL GAD MUNICIPAL DE SANTA ROSA.</vt:lpstr>
      <vt:lpstr>JUEVES 08 DE AGOSTO, SE REALIZÓ LA ENTREGA DE DOS REFLECTORES PARA EL SITIO EL PARAÍSO QUE SERVIRÁN PARA EL ALUMBRADO DE LA CANCHA DEL SITIO.</vt:lpstr>
      <vt:lpstr>LUNES 12 DE AGOSTO, REUNIÓN EN EL SITIO CARCHIPULLA. POSESIÓN DE NUEVA DIRECTIVA.</vt:lpstr>
      <vt:lpstr>MARTES 13 DE AGOSTO ,OFICINA Y ATENCIÓN CIUDADANA EN EL GAD PARROQUIAL.</vt:lpstr>
      <vt:lpstr>LUNES 19 DE AGOSTO, REUNIÓN CON EL SOCIÓLOGO IVAN GORDILLO, RESPECTO A LAS COMISIONES DE LOS VOCALES EN CORRESPONDENCIA CON LOS CINCO SISTEMAS DEL PDYOT.</vt:lpstr>
      <vt:lpstr>LUNES 19 DE AGOSTO PARTICIPE DE LA CLAUSURA DEL PROYECTO DE MANUALIDADES CON LOS NIÑOS DE LA PARROQUIA LA VICTORIA EJECUTADO POR MI COMISIÓN DE PRODUCTIVIDAD.</vt:lpstr>
      <vt:lpstr>MARTES 20 DE AGOSTO, OFICINA Y ATENCIÓN CIUDADANA EN EL GAD PARROQUIA Y GESTIÓN ENTREGA DE OFICIOS.</vt:lpstr>
      <vt:lpstr>JUEVES 22 DE AGOSTO, REUNIÓN CON EL NUEVO TENIENTE POLÍTICO, ROBERTO VILELA, PARA EFECTOS DE COORDINAR LAS FUNCIONES DE LA  TENENCIA POLÍTICA.</vt:lpstr>
      <vt:lpstr>VIERNES 23 DE AGOSTO, GESTIONES: OFICIOS SOLICITUD DE NOMINA DE NIÑOS Y NIÑAS DE LOS CENTROS EDUCATIVOS DE LA PARROQUIA LA VICTORIA. IMPULSAR PROYECTO SEMBRANDO FUTURO SOLICITUD AL MINISTERIO DE AMBIENTE AGUA Y TRANSICIÓN ECOLÓGICA - MAATE LA INSPECCIÓN DEL BOTADERO DE BASURA A CIELO ABIERTO. JUNTO AL PUENTE DEL RIO BUENAVISTA DE INGRESO A RIO NEGRO GESTIONES IMPULSADAS CON EL MISMO PROPÓSITO A LA PREFECTURA</vt:lpstr>
      <vt:lpstr>MARTES 03 DE SEPTIEMBRE,OFICINA Y ATENCIÓN CIUDADANA EN EL GAD  PARROQUIA.</vt:lpstr>
      <vt:lpstr>MIERCOLES 04 DE SEPTIEMBRE, SEGUIMIENTO AL PROMOTOR WILSON MÉNDEZ, ENCARGADO DE LOS GRUPOS PRIORITARIOS.</vt:lpstr>
      <vt:lpstr> MARTES 10 DE SEPTIEMBRE, OFICINA Y ATENCIÓN CIUDADANA EN EL GAD PARROQUIA.GESTIÓN: LA ONG INTERNACIONAL: CULTURA Y NATURALEZA, LA PROTECCIÓN VERTIENTES DE AGUA DE LA PARROQUIA, DENTRO DE LAS ÁREAS DE CONSERVACIÓN MUNICIPAL DE USO SOSTENIBLE - ACMUS</vt:lpstr>
      <vt:lpstr>MARTES 17 DE SEPTIEMBRE, OFICINA Y ATENCIÓN CIUDADANA EN EL GAD  PARROQUIA.</vt:lpstr>
      <vt:lpstr>MARTES 24 DE SEPTIEMBRE,OFICINA Y ATENCIÓN CIUDADANA EN EL GAD PARROQUIA.</vt:lpstr>
      <vt:lpstr>MIÉRCOLES 25 DE SEPTIEMBRE PARTÍCIPE DEL TALLER DE MANUALIDADES CON LOS ADULTOS MAYORES QUE SON PARTE DEL PROYECTO DEL GAD EN EL SITIO RIO NEGRO.</vt:lpstr>
      <vt:lpstr>MARTES 01 DE OCTUBRE,  OFICINA Y ATENCIÓN CIUDADANA EN EL GAD PARROQUIA.</vt:lpstr>
      <vt:lpstr>MARTES 01 DE OCTUBRE PARTICIPE DEL DESFILE E INTEGRACIÓN CON LOS ADULTOS MAYORES QUE SON PARTE DEL PROYECTO EN LA CABECERA PARROQUIAL POR CELEBRAR EL DÍA DEL ADULTO MAYOR.</vt:lpstr>
      <vt:lpstr>MIÉRCOLES 02 DE OCTUBRE PARTICIPE DEL DESFILE E INTEGRACIÓN CON LOS ADULTOS MAYORES QUE SON PARTE DEL PROYECTO EN EL SITIO RIO NEGRO POR CELEBRAR EL DÍA DEL ADULTO MAYOR. </vt:lpstr>
      <vt:lpstr>MIERCOLES 02 DE OCTUBRE, ENTREGA DE OFICIOS: PROPIETARIOS DE FINCAS: SITIO PEDREGAL Y LA VICTORIA SOLICITANDO PROTECCIÓN AL SISTEMA DE RIEGO DE LAS FINCAS DE BANANO CON IMPACTOS EN LA DESTRUCCIÓN DE LA CAPA VIAL ENTRE RIO NEGRO A BUENAVISTA, Y LA VICTORIA EL PARAÍSO.EN LA TARDE PARTICIPE DE INTEGRACIÓN POR EL DÍA DEL ADULTO MAYOR – CABECERA PARROQUIAL</vt:lpstr>
      <vt:lpstr>MIERCOLES 02 DE OCTUBRE, ENTREGA DE OFICIOS: PROPIETARIOS DE FINCAS: SITIO PEDREGAL Y LA VICTORIA SOLICITANDO PROTECCIÓN AL SISTEMA DE RIEGO DE LAS FINCAS DE BANANO CON IMPACTOS EN LA DESTRUCCIÓN DE LA CAPA VIAL ENTRE RIO NEGRO A BUENAVISTA, Y LA VICTORIA EL PARAÍSO.EN LA TARDE PARTICIPE DE INTEGRACIÓN POR EL DÍA DEL ADULTO MAYOR – CABECERA PARROQUIAL</vt:lpstr>
      <vt:lpstr>JUEVES 03 DE OCTUBRE, INTEGRACIÓN POR EL DÍA DEL ADULTO MAYOR – RIO NEGRO</vt:lpstr>
      <vt:lpstr>MARTES 08 DE OCTUBRE, ASISTÍ A DESFILE EN LA PARROQUIA DE SAN ANTONIO FESTEJANDO UN AÑO MAS DE PARROQUIALIZACION</vt:lpstr>
      <vt:lpstr>MARTES 15 DE OCTUBRE, OFICINA Y ATENCIÓN CIUDADANA EN EL GAD PARROQUIA,ASI TAMBIEN SE HA REALIZADO GESTIONES A TRAVÉS DE LA PRESENTACIÓN DE OFICIOS SOLICITANDO DONACIONES COMO PANES Y HELADOS PARA EL AGASAJO NAVIDEÑO DE LA PARROQUIA, EN COORDINACIÓN CON EL GAD Y CON LA REINA DE LA VICTORIA</vt:lpstr>
      <vt:lpstr>MARTES 15 DE OCTUBRE,INSPECCIÓN DE TOMA DE AGUA EN EL SITIO LA  QUEBRADA POR CONTAMINACIÓN DE VENENO TOXICO, JUNTO A MEDIO DE  COMUNICACIÓN DIRECTIVA Y MORADORES DEL SITIO.</vt:lpstr>
      <vt:lpstr>JUEVES 17 DE OCTUBRE,TAMBIÉN SE REALIZÓ UNA INSPECCIÓN POR PARTE DEL DEPARTAMENTO AMBIENTAL MUNICIPAL.</vt:lpstr>
      <vt:lpstr>VIERNES 18 DE OCTUBRE, REALICE UNA INSPECCIÓN E INFORME DE CONTAMINACIÓN DE LA VERTIENTE DE AGUA DE CONSUMO HUMANO DENOMINADA “LOS CRIOLLOS” DEL SITIO LA QUEBRADA, PERTENECIENTE A LA PARROQUIA RURAL LA VICTORIA, DEL CANTÓN SANTA ROSA, PROVINCIA DE EL ORO, OCURRIDO EL 14 DE OCTUBRE DEL 2024. OFICIOS Y GESTIONES PRESENTADOS A GAD MUNICIPAL, PREFECTURA Y MAATE.</vt:lpstr>
      <vt:lpstr>MARTES 22 DE OCTUBRE, OFICINA Y ATENCIÓN CIUDADANA EN EL GAD PARROQUIAL.</vt:lpstr>
      <vt:lpstr>MARTES 29 DE OCTUNBRE, OFICINA ATENCIÓN CIUDADANA EN EL GAD PARROQUIAL.</vt:lpstr>
      <vt:lpstr>MARTES 05 DE NOVIEMBRE, OFICINA ATENCIÓN AL CIUDADANO, ASI TAMBIEN PARTICIPE DE TALLER CON LOS ADULTOS MAYORES EN EL SITIO RIO NEGRO.</vt:lpstr>
      <vt:lpstr>MARTES 12 DE NOVIEMBRE, REALICE SEGUIMIENTO A LA PROMOTORA JESSICA MEDINA PROMOTORA DE ADULTOS MAYORES.</vt:lpstr>
      <vt:lpstr>JUEVES 14 DE NOVIEMBRE, REUNIÓN CON ACMUS EN EL SITIO RIO NEGRO</vt:lpstr>
      <vt:lpstr> VIERNES 15 DE NOVIEMBRE, PARTICIPE DE LA INAUGURACIÓN DEL ASFALTADO DEL SITIO RIO NEGRO SAN JOAQUÍN CON LA LLEGADA DEL SEÑOR PREFECTO CLEMENTE BRAVO.ENTREGA DE OFICIOS A MUNICIPIO DE SANTA ROSA SOLICITANDO LOS NOMBRES DE LOS PREDIOS QUE SE ENCUENTRAN EN LA TOMA DE AGUA POTABLE SITIO LA QUEBRADA.</vt:lpstr>
      <vt:lpstr>SABADO 16 DE N OVIEMBRE, PARTICIPE DE LA INAUGURACIÓN DEL UPC DEL SITIO RIO NEGRO.</vt:lpstr>
      <vt:lpstr>MIERCOLES 20 DE NOVIEMBRE, LIMPIEZA EN BOTADERO DE BASURA EN LA ENTRADA VÍA A PACCHA ,SITIO RIO NEGRO POR PARTE DE EMASED EN COORDINACIÓN GAD MUNICIPAL.</vt:lpstr>
      <vt:lpstr>SABADO 23 DE NOVIEMBRE, PARTICIPE DEL DESFILE CÍVICO EN EL SITIO RIO NEGRO CELEBRANDO UN AÑO MAS ANIVERSARIO.</vt:lpstr>
      <vt:lpstr>MARTES 10 DE DICIEMBRE,REALICE ATENCION AL PUBLICON EN LAS OFICINAS DEL GAD RURAL PARROQUIA LA VICTORIA </vt:lpstr>
      <vt:lpstr>LUNES 16 DE DICIEMBRE ME TRASLADE A LA CIUDAD DE CUENCA PARA TRAER LAS CANASTAS NAVIDEÑAS QUE SERÁN ENTREGADAS A LOS ADULTOS MAYORES QUE SON PARTE DEL PROYECTO DEL GAD.</vt:lpstr>
      <vt:lpstr>MIÉRCOLES 18 DE DICIEMBRE PARTICIPE DE LA INTEGRACIÓN DE NAVIDAD CON LOS ADULTOS MAYORES DE LA CABECERA PARROQUIAL QUE SON PARTE DEL PROYECTO ADULTO MAYOR DEL GAD RURAL PARROQUIA LA VICTORIA</vt:lpstr>
      <vt:lpstr>JUEVES 19  DE DICIEMBRE PARTICIPE DE LA INTEGRACIÓN DE NAVIDAD CON LOS ADULTOS MAYORES DE LA CABECERA PARROQUIAL  QUE SON PARTE DEL PROYECTO ADULTO MAYOR DEL GAD RURAL PARROQUIA LA VICTORIA</vt:lpstr>
      <vt:lpstr>SÁBADO 21 DE DICIEMBRE PARTICIPE DE INTEGRACIÓN DE NAVIDAD CON LA REINA DE LA PARROQUIA LA VICTORIA Y TODOS LOS NIÑOS DE LOS SITIOS. EL MISMO DÍA EN LA TARE ME TRASLADE HASTA EL SITIO SAN JOAQUÍN JUNTO A LA REINA DE LA PARROQUIA LA VICTORIA PARA ENTREGAR CARAMELOS A LOS NIÑOS DE LUGAR </vt:lpstr>
      <vt:lpstr>SÁBADO 21 DE DICIEMBRE PARTICIPE DE INTEGRACIÓN DE NAVIDAD CON LA REINA DE LA PARROQUIA LA VICTORIA Y TODOS LOS NIÑOS DE LOS SITIOS. EL MISMO DÍA EN LA TARE ME TRASLADE HASTA EL SITIO SAN JOAQUÍN JUNTO A LA REINA DE LA PARROQUIA LA VICTORIA PARA ENTREGAR CARAMELOS A LOS NIÑOS DE LUGAR</vt:lpstr>
      <vt:lpstr>LUNES 23 DE DICIEMBRE PARTICIPE DE INTEGRACIÓN DE NAVIDAD CON LOS INTEGRANTES DEL  GAD RURAL PARROQUIA LA VICTORIA.</vt:lpstr>
      <vt:lpstr>MARTES 31 DE DICIEMBRE, REALICE ATENCION AL PUBLICO EN OFICINAS DEL GAD RURAL APRROQUIA LA VICTORIA.</vt:lpstr>
      <vt:lpstr>Sr. Rosa Ana Cada Perez   Vicepresidenta  GAD Rural Parroquia La Victoria</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GAD RURAL PARROQUIA LA VICTORIA  Te invitamos a formar parte del proceso de  CONSULTA CIUDADANA           ROSA ANA CADA PEREZ  VICEPRESIENTA  GAD RURAL PARROQUIA LA VICTORIA  Formula tus preguntas e inquietudes en base a las competencias plan de trabajo   y gestión durante el proceso  2024  ADMINISTRACION  2023-2027 Recuerde usar el siguiente formato  Nombre- Sector -Pregunta  Facebook. Rosa Cada</dc:title>
  <dc:creator>CISNE@COMPU</dc:creator>
  <cp:lastModifiedBy>LENOVO</cp:lastModifiedBy>
  <cp:revision>14</cp:revision>
  <dcterms:created xsi:type="dcterms:W3CDTF">2025-04-22T15:19:00Z</dcterms:created>
  <dcterms:modified xsi:type="dcterms:W3CDTF">2025-07-18T18:34:31Z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93F224C030554260A48AFA26B668AFBF_12</vt:lpwstr>
  </property>
  <property fmtid="{D5CDD505-2E9C-101B-9397-08002B2CF9AE}" pid="3" name="KSOProductBuildVer">
    <vt:lpwstr>3082-12.2.0.21931</vt:lpwstr>
  </property>
</Properties>
</file>