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2" r:id="rId2"/>
    <p:sldId id="258" r:id="rId3"/>
    <p:sldId id="350" r:id="rId4"/>
    <p:sldId id="351" r:id="rId5"/>
    <p:sldId id="261" r:id="rId6"/>
    <p:sldId id="259" r:id="rId7"/>
    <p:sldId id="263" r:id="rId8"/>
    <p:sldId id="278" r:id="rId9"/>
    <p:sldId id="279" r:id="rId10"/>
    <p:sldId id="265" r:id="rId11"/>
    <p:sldId id="266" r:id="rId12"/>
    <p:sldId id="267" r:id="rId13"/>
    <p:sldId id="268" r:id="rId14"/>
    <p:sldId id="270" r:id="rId15"/>
    <p:sldId id="271" r:id="rId16"/>
    <p:sldId id="306" r:id="rId17"/>
    <p:sldId id="272" r:id="rId18"/>
    <p:sldId id="273" r:id="rId19"/>
    <p:sldId id="274" r:id="rId20"/>
    <p:sldId id="276" r:id="rId21"/>
    <p:sldId id="277" r:id="rId22"/>
    <p:sldId id="282" r:id="rId23"/>
    <p:sldId id="281" r:id="rId24"/>
    <p:sldId id="284" r:id="rId25"/>
    <p:sldId id="307" r:id="rId26"/>
    <p:sldId id="285" r:id="rId27"/>
    <p:sldId id="287" r:id="rId28"/>
    <p:sldId id="286" r:id="rId29"/>
    <p:sldId id="289" r:id="rId30"/>
    <p:sldId id="291" r:id="rId31"/>
    <p:sldId id="295" r:id="rId32"/>
    <p:sldId id="300" r:id="rId33"/>
    <p:sldId id="301" r:id="rId34"/>
    <p:sldId id="308" r:id="rId35"/>
    <p:sldId id="309" r:id="rId36"/>
    <p:sldId id="310" r:id="rId37"/>
    <p:sldId id="311" r:id="rId38"/>
    <p:sldId id="313" r:id="rId39"/>
    <p:sldId id="312" r:id="rId40"/>
    <p:sldId id="314" r:id="rId41"/>
    <p:sldId id="316" r:id="rId42"/>
    <p:sldId id="315" r:id="rId43"/>
    <p:sldId id="317" r:id="rId44"/>
    <p:sldId id="319" r:id="rId45"/>
    <p:sldId id="318" r:id="rId46"/>
    <p:sldId id="320" r:id="rId47"/>
    <p:sldId id="349" r:id="rId48"/>
    <p:sldId id="323" r:id="rId49"/>
    <p:sldId id="322" r:id="rId50"/>
    <p:sldId id="324" r:id="rId51"/>
    <p:sldId id="325" r:id="rId52"/>
    <p:sldId id="327" r:id="rId53"/>
    <p:sldId id="326" r:id="rId54"/>
    <p:sldId id="303" r:id="rId55"/>
    <p:sldId id="304" r:id="rId56"/>
    <p:sldId id="305" r:id="rId57"/>
    <p:sldId id="333" r:id="rId58"/>
    <p:sldId id="331" r:id="rId59"/>
    <p:sldId id="334" r:id="rId60"/>
    <p:sldId id="330" r:id="rId61"/>
    <p:sldId id="329" r:id="rId62"/>
    <p:sldId id="338" r:id="rId63"/>
    <p:sldId id="337" r:id="rId64"/>
    <p:sldId id="336" r:id="rId65"/>
    <p:sldId id="335" r:id="rId66"/>
    <p:sldId id="339" r:id="rId67"/>
    <p:sldId id="342" r:id="rId68"/>
    <p:sldId id="341" r:id="rId69"/>
    <p:sldId id="340" r:id="rId70"/>
    <p:sldId id="343" r:id="rId71"/>
    <p:sldId id="347" r:id="rId72"/>
    <p:sldId id="344" r:id="rId73"/>
    <p:sldId id="348" r:id="rId74"/>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59" d="100"/>
          <a:sy n="59" d="100"/>
        </p:scale>
        <p:origin x="96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C"/>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C"/>
          </a:p>
        </p:txBody>
      </p:sp>
      <p:sp>
        <p:nvSpPr>
          <p:cNvPr id="4" name="Marcador de fecha 3"/>
          <p:cNvSpPr>
            <a:spLocks noGrp="1"/>
          </p:cNvSpPr>
          <p:nvPr>
            <p:ph type="dt" sz="half" idx="10"/>
          </p:nvPr>
        </p:nvSpPr>
        <p:spPr/>
        <p:txBody>
          <a:bodyPr/>
          <a:lstStyle/>
          <a:p>
            <a:fld id="{CD421B98-A79D-4CD4-BDCF-8224EF9705DA}" type="datetimeFigureOut">
              <a:rPr lang="es-EC" smtClean="0"/>
              <a:t>09/07/2025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D421B98-A79D-4CD4-BDCF-8224EF9705DA}" type="datetimeFigureOut">
              <a:rPr lang="es-EC" smtClean="0"/>
              <a:t>09/07/2025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C"/>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D421B98-A79D-4CD4-BDCF-8224EF9705DA}" type="datetimeFigureOut">
              <a:rPr lang="es-EC" smtClean="0"/>
              <a:t>09/07/2025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10"/>
          </p:nvPr>
        </p:nvSpPr>
        <p:spPr/>
        <p:txBody>
          <a:bodyPr/>
          <a:lstStyle/>
          <a:p>
            <a:fld id="{CD421B98-A79D-4CD4-BDCF-8224EF9705DA}" type="datetimeFigureOut">
              <a:rPr lang="es-EC" smtClean="0"/>
              <a:t>09/07/2025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CD421B98-A79D-4CD4-BDCF-8224EF9705DA}" type="datetimeFigureOut">
              <a:rPr lang="es-EC" smtClean="0"/>
              <a:t>09/07/2025</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fecha 4"/>
          <p:cNvSpPr>
            <a:spLocks noGrp="1"/>
          </p:cNvSpPr>
          <p:nvPr>
            <p:ph type="dt" sz="half" idx="10"/>
          </p:nvPr>
        </p:nvSpPr>
        <p:spPr/>
        <p:txBody>
          <a:bodyPr/>
          <a:lstStyle/>
          <a:p>
            <a:fld id="{CD421B98-A79D-4CD4-BDCF-8224EF9705DA}" type="datetimeFigureOut">
              <a:rPr lang="es-EC" smtClean="0"/>
              <a:t>09/07/2025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EC"/>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7" name="Marcador de fecha 6"/>
          <p:cNvSpPr>
            <a:spLocks noGrp="1"/>
          </p:cNvSpPr>
          <p:nvPr>
            <p:ph type="dt" sz="half" idx="10"/>
          </p:nvPr>
        </p:nvSpPr>
        <p:spPr/>
        <p:txBody>
          <a:bodyPr/>
          <a:lstStyle/>
          <a:p>
            <a:fld id="{CD421B98-A79D-4CD4-BDCF-8224EF9705DA}" type="datetimeFigureOut">
              <a:rPr lang="es-EC" smtClean="0"/>
              <a:t>09/07/2025</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EC"/>
          </a:p>
        </p:txBody>
      </p:sp>
      <p:sp>
        <p:nvSpPr>
          <p:cNvPr id="3" name="Marcador de fecha 2"/>
          <p:cNvSpPr>
            <a:spLocks noGrp="1"/>
          </p:cNvSpPr>
          <p:nvPr>
            <p:ph type="dt" sz="half" idx="10"/>
          </p:nvPr>
        </p:nvSpPr>
        <p:spPr/>
        <p:txBody>
          <a:bodyPr/>
          <a:lstStyle/>
          <a:p>
            <a:fld id="{CD421B98-A79D-4CD4-BDCF-8224EF9705DA}" type="datetimeFigureOut">
              <a:rPr lang="es-EC" smtClean="0"/>
              <a:t>09/07/2025</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421B98-A79D-4CD4-BDCF-8224EF9705DA}" type="datetimeFigureOut">
              <a:rPr lang="es-EC" smtClean="0"/>
              <a:t>09/07/2025</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D421B98-A79D-4CD4-BDCF-8224EF9705DA}" type="datetimeFigureOut">
              <a:rPr lang="es-EC" smtClean="0"/>
              <a:t>09/07/2025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CD421B98-A79D-4CD4-BDCF-8224EF9705DA}" type="datetimeFigureOut">
              <a:rPr lang="es-EC" smtClean="0"/>
              <a:t>09/07/2025</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DC64CB0-B8C6-4432-8575-C7CE2A8024CD}"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21B98-A79D-4CD4-BDCF-8224EF9705DA}" type="datetimeFigureOut">
              <a:rPr lang="es-EC" smtClean="0"/>
              <a:t>09/07/2025</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C64CB0-B8C6-4432-8575-C7CE2A8024CD}"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0" y="100965"/>
            <a:ext cx="12301855" cy="1786255"/>
          </a:xfr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a:normAutofit fontScale="90000"/>
          </a:bodyPr>
          <a:lstStyle/>
          <a:p>
            <a:r>
              <a:rPr lang="es-MX" sz="4400" b="1" dirty="0">
                <a:solidFill>
                  <a:schemeClr val="tx1">
                    <a:lumMod val="95000"/>
                    <a:lumOff val="5000"/>
                  </a:schemeClr>
                </a:solidFill>
              </a:rPr>
              <a:t>GAD RURAL PARROQUIA LA VICTORIA </a:t>
            </a:r>
            <a:br>
              <a:rPr lang="es-MX" sz="4400" b="1" dirty="0">
                <a:solidFill>
                  <a:schemeClr val="tx1">
                    <a:lumMod val="95000"/>
                    <a:lumOff val="5000"/>
                  </a:schemeClr>
                </a:solidFill>
              </a:rPr>
            </a:br>
            <a:r>
              <a:rPr lang="es-MX" sz="4400" b="1" dirty="0">
                <a:solidFill>
                  <a:schemeClr val="tx1">
                    <a:lumMod val="95000"/>
                    <a:lumOff val="5000"/>
                  </a:schemeClr>
                </a:solidFill>
              </a:rPr>
              <a:t>RENDICION DE CUENTAS</a:t>
            </a:r>
            <a:br>
              <a:rPr lang="es-MX" sz="4400" b="1" dirty="0">
                <a:solidFill>
                  <a:schemeClr val="tx1">
                    <a:lumMod val="95000"/>
                    <a:lumOff val="5000"/>
                  </a:schemeClr>
                </a:solidFill>
              </a:rPr>
            </a:br>
            <a:r>
              <a:rPr lang="es-MX" sz="4400" b="1" dirty="0">
                <a:solidFill>
                  <a:schemeClr val="tx1">
                    <a:lumMod val="95000"/>
                    <a:lumOff val="5000"/>
                  </a:schemeClr>
                </a:solidFill>
              </a:rPr>
              <a:t> 2024</a:t>
            </a:r>
            <a:endParaRPr lang="es-EC" sz="4400" b="1" dirty="0"/>
          </a:p>
        </p:txBody>
      </p:sp>
      <p:sp>
        <p:nvSpPr>
          <p:cNvPr id="3" name="Subtítulo 2"/>
          <p:cNvSpPr>
            <a:spLocks noGrp="1"/>
          </p:cNvSpPr>
          <p:nvPr>
            <p:ph type="subTitle" idx="1"/>
          </p:nvPr>
        </p:nvSpPr>
        <p:spPr>
          <a:xfrm>
            <a:off x="0" y="5272088"/>
            <a:ext cx="12192000" cy="985837"/>
          </a:xfrm>
          <a:solidFill>
            <a:schemeClr val="accent6">
              <a:lumMod val="60000"/>
              <a:lumOff val="40000"/>
            </a:schemeClr>
          </a:solidFill>
        </p:spPr>
        <p:style>
          <a:lnRef idx="1">
            <a:schemeClr val="accent6"/>
          </a:lnRef>
          <a:fillRef idx="2">
            <a:schemeClr val="accent6"/>
          </a:fillRef>
          <a:effectRef idx="1">
            <a:schemeClr val="accent6"/>
          </a:effectRef>
          <a:fontRef idx="minor">
            <a:schemeClr val="dk1"/>
          </a:fontRef>
        </p:style>
        <p:txBody>
          <a:bodyPr/>
          <a:lstStyle/>
          <a:p>
            <a:r>
              <a:rPr lang="es-ES" altLang="es-EC" b="1" dirty="0"/>
              <a:t>CARLOS MILTON GARCIA ILLESCAS</a:t>
            </a:r>
          </a:p>
          <a:p>
            <a:r>
              <a:rPr lang="es-ES" altLang="es-EC" b="1" dirty="0"/>
              <a:t>VOCAL PRINCIPAL </a:t>
            </a:r>
          </a:p>
          <a:p>
            <a:endParaRPr lang="es-ES" altLang="es-EC" dirty="0"/>
          </a:p>
        </p:txBody>
      </p:sp>
      <p:pic>
        <p:nvPicPr>
          <p:cNvPr id="4" name="Imagen 3" descr="victoria 8"/>
          <p:cNvPicPr>
            <a:picLocks noChangeAspect="1"/>
          </p:cNvPicPr>
          <p:nvPr/>
        </p:nvPicPr>
        <p:blipFill rotWithShape="1">
          <a:blip r:embed="rId2" cstate="print">
            <a:extLst>
              <a:ext uri="{28A0092B-C50C-407E-A947-70E740481C1C}">
                <a14:useLocalDpi xmlns:a14="http://schemas.microsoft.com/office/drawing/2010/main" val="0"/>
              </a:ext>
            </a:extLst>
          </a:blip>
          <a:srcRect l="55864"/>
          <a:stretch>
            <a:fillRect/>
          </a:stretch>
        </p:blipFill>
        <p:spPr bwMode="auto">
          <a:xfrm>
            <a:off x="9394825" y="1802765"/>
            <a:ext cx="2185035" cy="3469640"/>
          </a:xfrm>
          <a:prstGeom prst="rect">
            <a:avLst/>
          </a:prstGeom>
          <a:noFill/>
          <a:ln>
            <a:noFill/>
          </a:ln>
        </p:spPr>
      </p:pic>
      <p:pic>
        <p:nvPicPr>
          <p:cNvPr id="5" name="Imagen 4" descr="victoria 8"/>
          <p:cNvPicPr>
            <a:picLocks noChangeAspect="1"/>
          </p:cNvPicPr>
          <p:nvPr/>
        </p:nvPicPr>
        <p:blipFill>
          <a:blip r:embed="rId3">
            <a:extLst>
              <a:ext uri="{28A0092B-C50C-407E-A947-70E740481C1C}">
                <a14:useLocalDpi xmlns:a14="http://schemas.microsoft.com/office/drawing/2010/main" val="0"/>
              </a:ext>
            </a:extLst>
          </a:blip>
          <a:srcRect r="58943"/>
          <a:stretch>
            <a:fillRect/>
          </a:stretch>
        </p:blipFill>
        <p:spPr bwMode="auto">
          <a:xfrm>
            <a:off x="718185" y="1887220"/>
            <a:ext cx="2239645" cy="3486150"/>
          </a:xfrm>
          <a:prstGeom prst="rect">
            <a:avLst/>
          </a:prstGeom>
          <a:noFill/>
        </p:spPr>
      </p:pic>
      <p:pic>
        <p:nvPicPr>
          <p:cNvPr id="1026" name="Picture 2" descr="C:\Users\CISNE@COMPU\Desktop\c42581b2-40fd-456c-b162-cd40c5415d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08755" y="1888490"/>
            <a:ext cx="4512310" cy="33839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14412"/>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rcoles 14 de febrero en la ma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ana atenci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al publico , asi tambi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n los alumnos de la Universidad de Machala se acercaron hasta las oficinas del GAD para que se les ayude con una entrevista </a:t>
            </a:r>
          </a:p>
        </p:txBody>
      </p:sp>
      <p:pic>
        <p:nvPicPr>
          <p:cNvPr id="929218043" name="Imagen 929218043" descr="C:\Users\COREI5\Downloads\WhatsApp Image 2024-04-23 at 9.39.27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71650" y="1014730"/>
            <a:ext cx="8752840" cy="584263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842962"/>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Miercoles 19 de febrero, en la ma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ana paricipe de una reunion con los moradores del sitio El Paraiso por motivo de preocupacion que no les llegan las obras al dicho sitio. </a:t>
            </a:r>
          </a:p>
        </p:txBody>
      </p:sp>
      <p:pic>
        <p:nvPicPr>
          <p:cNvPr id="2035374322"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843280"/>
            <a:ext cx="12191365" cy="6015355"/>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85837"/>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Lunes 26 de febrero, participe del  desfile y sesi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solemne por el aniversario de parroquializacion celebrando 133 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os de fundaci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acompa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ados de los compa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eros municipales, provinciales moradores de la parroquia.</a:t>
            </a:r>
          </a:p>
        </p:txBody>
      </p:sp>
      <p:pic>
        <p:nvPicPr>
          <p:cNvPr id="759668382"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 y="986155"/>
            <a:ext cx="12191365" cy="5871845"/>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42974"/>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rcoles 28 de febrero en la ma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ana atenci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al p</a:t>
            </a:r>
            <a:r>
              <a:rPr lang="en-US" altLang="en-US" sz="2000" dirty="0">
                <a:solidFill>
                  <a:schemeClr val="tx1">
                    <a:lumMod val="95000"/>
                    <a:lumOff val="5000"/>
                  </a:schemeClr>
                </a:solidFill>
              </a:rPr>
              <a:t>ú</a:t>
            </a:r>
            <a:r>
              <a:rPr lang="en-US" altLang="es-ES" sz="2000" dirty="0">
                <a:solidFill>
                  <a:schemeClr val="tx1">
                    <a:lumMod val="95000"/>
                    <a:lumOff val="5000"/>
                  </a:schemeClr>
                </a:solidFill>
              </a:rPr>
              <a:t>blico , as</a:t>
            </a:r>
            <a:r>
              <a:rPr lang="en-US" altLang="en-US" sz="2000" dirty="0">
                <a:solidFill>
                  <a:schemeClr val="tx1">
                    <a:lumMod val="95000"/>
                    <a:lumOff val="5000"/>
                  </a:schemeClr>
                </a:solidFill>
              </a:rPr>
              <a:t>í</a:t>
            </a:r>
            <a:r>
              <a:rPr lang="en-US" altLang="es-ES" sz="2000" dirty="0">
                <a:solidFill>
                  <a:schemeClr val="tx1">
                    <a:lumMod val="95000"/>
                    <a:lumOff val="5000"/>
                  </a:schemeClr>
                </a:solidFill>
              </a:rPr>
              <a:t> tambi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n se realiz</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 las limpiezas de las alcantarillas con el carro succionador en la cabecera parroquial.</a:t>
            </a:r>
            <a:endParaRPr lang="es-EC" sz="2000" dirty="0">
              <a:solidFill>
                <a:schemeClr val="tx1">
                  <a:lumMod val="95000"/>
                  <a:lumOff val="5000"/>
                </a:schemeClr>
              </a:solidFill>
            </a:endParaRPr>
          </a:p>
        </p:txBody>
      </p:sp>
      <p:pic>
        <p:nvPicPr>
          <p:cNvPr id="1950221216"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79880" y="942975"/>
            <a:ext cx="8554085" cy="59150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14399"/>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Lunes 04 de marzo, realice la entrega de oficios para una reuni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con los se</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ores vendedores de comidas r</a:t>
            </a:r>
            <a:r>
              <a:rPr lang="en-US" altLang="en-US" sz="2000" dirty="0">
                <a:solidFill>
                  <a:schemeClr val="tx1">
                    <a:lumMod val="95000"/>
                    <a:lumOff val="5000"/>
                  </a:schemeClr>
                </a:solidFill>
              </a:rPr>
              <a:t>á</a:t>
            </a:r>
            <a:r>
              <a:rPr lang="en-US" altLang="es-ES" sz="2000" dirty="0">
                <a:solidFill>
                  <a:schemeClr val="tx1">
                    <a:lumMod val="95000"/>
                    <a:lumOff val="5000"/>
                  </a:schemeClr>
                </a:solidFill>
              </a:rPr>
              <a:t>pidas alrededor de la cancha sint</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tica para el d</a:t>
            </a:r>
            <a:r>
              <a:rPr lang="en-US" altLang="en-US" sz="2000" dirty="0">
                <a:solidFill>
                  <a:schemeClr val="tx1">
                    <a:lumMod val="95000"/>
                    <a:lumOff val="5000"/>
                  </a:schemeClr>
                </a:solidFill>
              </a:rPr>
              <a:t>í</a:t>
            </a:r>
            <a:r>
              <a:rPr lang="en-US" altLang="es-ES" sz="2000" dirty="0">
                <a:solidFill>
                  <a:schemeClr val="tx1">
                    <a:lumMod val="95000"/>
                    <a:lumOff val="5000"/>
                  </a:schemeClr>
                </a:solidFill>
              </a:rPr>
              <a:t>a 6 de marzo a las 16 horas.</a:t>
            </a:r>
          </a:p>
        </p:txBody>
      </p:sp>
      <p:pic>
        <p:nvPicPr>
          <p:cNvPr id="639850551" name="Imagen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flipH="1">
            <a:off x="2021840" y="914400"/>
            <a:ext cx="7660005" cy="594296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771524"/>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rcoles 06 de marzo,  en la ma</a:t>
            </a:r>
            <a:r>
              <a:rPr lang="en-US" altLang="en-US" sz="2000" dirty="0">
                <a:solidFill>
                  <a:schemeClr val="tx1">
                    <a:lumMod val="95000"/>
                    <a:lumOff val="5000"/>
                  </a:schemeClr>
                </a:solidFill>
              </a:rPr>
              <a:t>ñ</a:t>
            </a:r>
            <a:r>
              <a:rPr lang="en-US" altLang="es-ES" sz="2000" dirty="0">
                <a:solidFill>
                  <a:schemeClr val="tx1">
                    <a:lumMod val="95000"/>
                    <a:lumOff val="5000"/>
                  </a:schemeClr>
                </a:solidFill>
              </a:rPr>
              <a:t>ana atenci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al p</a:t>
            </a:r>
            <a:r>
              <a:rPr lang="en-US" altLang="en-US" sz="2000" dirty="0">
                <a:solidFill>
                  <a:schemeClr val="tx1">
                    <a:lumMod val="95000"/>
                    <a:lumOff val="5000"/>
                  </a:schemeClr>
                </a:solidFill>
              </a:rPr>
              <a:t>ú</a:t>
            </a:r>
            <a:r>
              <a:rPr lang="en-US" altLang="es-ES" sz="2000" dirty="0">
                <a:solidFill>
                  <a:schemeClr val="tx1">
                    <a:lumMod val="95000"/>
                    <a:lumOff val="5000"/>
                  </a:schemeClr>
                </a:solidFill>
              </a:rPr>
              <a:t>blico en las oficinas del GAD Rural Parroquia La Victoria.</a:t>
            </a:r>
          </a:p>
        </p:txBody>
      </p:sp>
      <p:pic>
        <p:nvPicPr>
          <p:cNvPr id="102498932"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470025" y="771525"/>
            <a:ext cx="9283700" cy="608711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MIERCOLES 06 DE MARZO, ESTUVE PRESENTE EN LA INAUGURACION DE UN CURSO DE MANUALIDADES REALIZADO POR LA MUNICIPALIDAD DE SANTA ROSA COORDINADO POR LA PROMOTORA Y COMPA</a:t>
            </a:r>
            <a:r>
              <a:rPr lang="en-US" altLang="en-US" sz="2000" b="1"/>
              <a:t>Ñ</a:t>
            </a:r>
            <a:r>
              <a:rPr lang="en-US" altLang="es-ES" sz="2000" b="1"/>
              <a:t>ERA SRA. MARIA LAZO.PROMOTORA DEL GAD MUNICPAL CANTON SANTA ROSA.</a:t>
            </a:r>
          </a:p>
        </p:txBody>
      </p:sp>
      <p:pic>
        <p:nvPicPr>
          <p:cNvPr id="1928065544"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25295" y="1691005"/>
            <a:ext cx="8518525" cy="516636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28724"/>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MIERCOLES 06 DE MARZO,EN LA TARDE PARTICIPE  REUNION CON LOS VENDEDORES DE COMIMIDAS RAPIDAS LA PARROQUIA LA VICTORIA PARA UNA MEJOR ORGANIZACI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a:t>
            </a:r>
          </a:p>
        </p:txBody>
      </p:sp>
      <p:pic>
        <p:nvPicPr>
          <p:cNvPr id="1916886017" name="Imagen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35255" y="1228725"/>
            <a:ext cx="5240655" cy="5566410"/>
          </a:xfrm>
          <a:prstGeom prst="rect">
            <a:avLst/>
          </a:prstGeom>
          <a:noFill/>
          <a:ln>
            <a:noFill/>
          </a:ln>
        </p:spPr>
      </p:pic>
      <p:pic>
        <p:nvPicPr>
          <p:cNvPr id="744862124" name="Imagen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929630" y="1233805"/>
            <a:ext cx="6175375" cy="548386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957263"/>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MIERCOLES 13 DE MARZO ATENCION AL PIUBLICO  EN LA OFICINA DEL GADP LA VICTORIA.</a:t>
            </a:r>
          </a:p>
        </p:txBody>
      </p:sp>
      <p:pic>
        <p:nvPicPr>
          <p:cNvPr id="575477574"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t="33995"/>
          <a:stretch>
            <a:fillRect/>
          </a:stretch>
        </p:blipFill>
        <p:spPr>
          <a:xfrm>
            <a:off x="635" y="957580"/>
            <a:ext cx="12191365" cy="573214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252220"/>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JUEVES 14 DE MARZO PARTICIPE DE UNA REUNI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EN LA PREFECTURA DE EL ORO PARA COORDINAR SOBRE EL PUENTE PARROQUIA LA VICTORIA. </a:t>
            </a:r>
          </a:p>
        </p:txBody>
      </p:sp>
      <p:pic>
        <p:nvPicPr>
          <p:cNvPr id="1699310191" name="Imagen 1699310191" descr="C:\Users\CISNE@COMPU\Desktop\62c77e91-cc41-4bcc-a4d7-e710ee45c0c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251585"/>
            <a:ext cx="12103100" cy="560641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39560"/>
            <a:ext cx="10515600" cy="4786313"/>
          </a:xfrm>
        </p:spPr>
        <p:style>
          <a:lnRef idx="1">
            <a:schemeClr val="accent6"/>
          </a:lnRef>
          <a:fillRef idx="2">
            <a:schemeClr val="accent6"/>
          </a:fillRef>
          <a:effectRef idx="1">
            <a:schemeClr val="accent6"/>
          </a:effectRef>
          <a:fontRef idx="minor">
            <a:schemeClr val="dk1"/>
          </a:fontRef>
        </p:style>
        <p:txBody>
          <a:bodyPr/>
          <a:lstStyle/>
          <a:p>
            <a:pPr algn="ctr"/>
            <a:r>
              <a:rPr lang="es-MX" sz="4400" b="1" dirty="0">
                <a:solidFill>
                  <a:schemeClr val="tx1">
                    <a:lumMod val="95000"/>
                    <a:lumOff val="5000"/>
                  </a:schemeClr>
                </a:solidFill>
              </a:rPr>
              <a:t>COMISION </a:t>
            </a:r>
            <a:br>
              <a:rPr lang="es-MX" sz="4400" b="1" dirty="0">
                <a:solidFill>
                  <a:schemeClr val="tx1">
                    <a:lumMod val="95000"/>
                    <a:lumOff val="5000"/>
                  </a:schemeClr>
                </a:solidFill>
              </a:rPr>
            </a:br>
            <a:r>
              <a:rPr lang="es-ES" altLang="es-MX" sz="4400" b="1" dirty="0">
                <a:solidFill>
                  <a:schemeClr val="tx1">
                    <a:lumMod val="95000"/>
                    <a:lumOff val="5000"/>
                  </a:schemeClr>
                </a:solidFill>
              </a:rPr>
              <a:t>POLITICO INSTITUCIONAL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s-EC" altLang="en-US" sz="1800">
                <a:latin typeface="Arial" panose="020B0604020202020204" pitchFamily="34" charset="0"/>
                <a:cs typeface="Arial" panose="020B0604020202020204" pitchFamily="34" charset="0"/>
              </a:rPr>
              <a:t>VIERNES 15 DE MARZO REUNION ,</a:t>
            </a:r>
            <a:r>
              <a:rPr lang="en-US" altLang="es-ES" sz="1800">
                <a:latin typeface="Arial" panose="020B0604020202020204" pitchFamily="34" charset="0"/>
                <a:cs typeface="Arial" panose="020B0604020202020204" pitchFamily="34" charset="0"/>
              </a:rPr>
              <a:t>PARA TRATAR EL TEMA DE EL CONTRATO COMPLEMENTARIO DE RUBROS NUEVOS Y DIFERENCIAS DE LA OBRA CASA COMUNAL RIO NEGRO DONDE ESTUVO PRESENTE EL ING.ROBERTO GUANOLUIZA CONTRATISTA DE LA OBRA.</a:t>
            </a:r>
          </a:p>
        </p:txBody>
      </p:sp>
      <p:pic>
        <p:nvPicPr>
          <p:cNvPr id="1691984000" name="Imagen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691005"/>
            <a:ext cx="12192635" cy="509651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365125"/>
            <a:ext cx="12192635" cy="1325880"/>
          </a:xfrm>
          <a:solidFill>
            <a:schemeClr val="accent6">
              <a:lumMod val="40000"/>
              <a:lumOff val="60000"/>
            </a:schemeClr>
          </a:solidFill>
        </p:spPr>
        <p:txBody>
          <a:bodyPr>
            <a:normAutofit fontScale="90000"/>
          </a:bodyPr>
          <a:lstStyle/>
          <a:p>
            <a:pPr algn="just"/>
            <a:br>
              <a:rPr lang="en-US" altLang="es-ES"/>
            </a:br>
            <a:r>
              <a:rPr lang="en-US" altLang="es-ES" sz="2000">
                <a:latin typeface="Arial" panose="020B0604020202020204" pitchFamily="34" charset="0"/>
                <a:cs typeface="Arial" panose="020B0604020202020204" pitchFamily="34" charset="0"/>
              </a:rPr>
              <a:t>JUEVES 28 DE MARZO,NOS DIRIGIMOS AL SITIO LA VIRGINIA JUNTO A LOS COMPA</a:t>
            </a:r>
            <a:r>
              <a:rPr lang="en-US" altLang="en-US" sz="2000">
                <a:latin typeface="Arial" panose="020B0604020202020204" pitchFamily="34" charset="0"/>
                <a:cs typeface="Arial" panose="020B0604020202020204" pitchFamily="34" charset="0"/>
              </a:rPr>
              <a:t>Ñ</a:t>
            </a:r>
            <a:r>
              <a:rPr lang="en-US" altLang="es-ES" sz="2000">
                <a:latin typeface="Arial" panose="020B0604020202020204" pitchFamily="34" charset="0"/>
                <a:cs typeface="Arial" panose="020B0604020202020204" pitchFamily="34" charset="0"/>
              </a:rPr>
              <a:t>EROS DEL GADP LA VICTORIA Y CONCEJAL PEDRO ARAGUNDI, COLABORADORES DEL MUNICIPIO PARA TRATAR LA AMPLIACION DE LA VIA DE ESTE IMPORTANTE SECTOR.</a:t>
            </a:r>
          </a:p>
        </p:txBody>
      </p:sp>
      <p:pic>
        <p:nvPicPr>
          <p:cNvPr id="6" name="Imagen 6" descr="C:\Users\COREI5\Downloads\WhatsApp Image 2024-05-09 at 8.56.09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691005"/>
            <a:ext cx="5801995" cy="5166995"/>
          </a:xfrm>
          <a:prstGeom prst="rect">
            <a:avLst/>
          </a:prstGeom>
          <a:noFill/>
          <a:ln>
            <a:noFill/>
          </a:ln>
        </p:spPr>
      </p:pic>
      <p:pic>
        <p:nvPicPr>
          <p:cNvPr id="7" name="Imagen 7" descr="C:\Users\COREI5\Downloads\WhatsApp Image 2024-05-09 at 8.55.43 PM (1).jpeg"/>
          <p:cNvPicPr>
            <a:picLocks noChangeAspect="1" noChangeArrowheads="1"/>
          </p:cNvPicPr>
          <p:nvPr/>
        </p:nvPicPr>
        <p:blipFill>
          <a:blip r:embed="rId3" cstate="print">
            <a:extLst>
              <a:ext uri="{28A0092B-C50C-407E-A947-70E740481C1C}">
                <a14:useLocalDpi xmlns:a14="http://schemas.microsoft.com/office/drawing/2010/main" val="0"/>
              </a:ext>
            </a:extLst>
          </a:blip>
          <a:srcRect l="13755" t="22435" r="19214" b="37118"/>
          <a:stretch>
            <a:fillRect/>
          </a:stretch>
        </p:blipFill>
        <p:spPr>
          <a:xfrm>
            <a:off x="5801995" y="1691005"/>
            <a:ext cx="6390640" cy="516699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a:latin typeface="Calibri" panose="020F0502020204030204" charset="0"/>
                <a:cs typeface="Calibri" panose="020F0502020204030204" charset="0"/>
              </a:rPr>
              <a:t>JUEVES 28 DE MARZO EN  LA TARDE ASISTI A UNA REUNION CON LA TENIENTE POLITICO ENCARGADA JOHANNA SANGURIMA PARA TRATAR TEMAS DE SUMA IMPORTANCIA DE LA PARROQUIA.</a:t>
            </a:r>
          </a:p>
        </p:txBody>
      </p:sp>
      <p:pic>
        <p:nvPicPr>
          <p:cNvPr id="8" name="Imagen 8" descr="C:\Users\COREI5\Downloads\WhatsApp Image 2024-05-09 at 9.12.09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691005"/>
            <a:ext cx="12191365" cy="516699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a:t>MARTES 02 DE ABRIL,ENTREGA DE UN OFICIO AL ING.DARWIN PINEDA PROPIETARIO DE LA HACIENDA BONITA MARIA CON LA FINALIDAD DE COMUNICARLE QUE EL RIEGO QUE USAN PARA REGAR A SU BANANERA AFECTAN EL ASFALTO</a:t>
            </a:r>
            <a:r>
              <a:rPr lang="es-ES" altLang="en-US" sz="2000"/>
              <a:t> </a:t>
            </a:r>
            <a:r>
              <a:rPr lang="en-US" altLang="es-ES" sz="2000"/>
              <a:t>DE LAS CALLES</a:t>
            </a:r>
            <a:r>
              <a:rPr lang="en-US" altLang="es-ES"/>
              <a:t>.</a:t>
            </a:r>
          </a:p>
        </p:txBody>
      </p:sp>
      <p:pic>
        <p:nvPicPr>
          <p:cNvPr id="6" name="Imagen 2" descr="C:\Users\COREI5\Downloads\WhatsApp Image 2024-05-09 at 9.33.37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691005"/>
            <a:ext cx="12131675" cy="516636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MIERCOLES 03 DE ABRIL,ATENCION AL PUBLICO EN OFICINA DEL GADP LA VICTORIA</a:t>
            </a:r>
            <a:r>
              <a:rPr lang="en-US" altLang="es-ES" sz="2000"/>
              <a:t>  </a:t>
            </a:r>
            <a:r>
              <a:rPr lang="en-US" altLang="es-ES"/>
              <a:t> </a:t>
            </a:r>
          </a:p>
        </p:txBody>
      </p:sp>
      <p:pic>
        <p:nvPicPr>
          <p:cNvPr id="9" name="Imagen 9" descr="C:\Users\COREI5\Downloads\WhatsApp Image 2024-05-09 at 9.32.52 PM.jpeg"/>
          <p:cNvPicPr>
            <a:picLocks noChangeAspect="1" noChangeArrowheads="1"/>
          </p:cNvPicPr>
          <p:nvPr/>
        </p:nvPicPr>
        <p:blipFill>
          <a:blip r:embed="rId2" cstate="print">
            <a:extLst>
              <a:ext uri="{28A0092B-C50C-407E-A947-70E740481C1C}">
                <a14:useLocalDpi xmlns:a14="http://schemas.microsoft.com/office/drawing/2010/main" val="0"/>
              </a:ext>
            </a:extLst>
          </a:blip>
          <a:srcRect t="11488" b="15031"/>
          <a:stretch>
            <a:fillRect/>
          </a:stretch>
        </p:blipFill>
        <p:spPr>
          <a:xfrm>
            <a:off x="0" y="1691005"/>
            <a:ext cx="12192635" cy="516763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b="1"/>
              <a:t>MIERCOLES 03 DE ABRIL, JUNTO AL SE</a:t>
            </a:r>
            <a:r>
              <a:rPr lang="en-US" altLang="en-US" sz="2000" b="1"/>
              <a:t>Ñ</a:t>
            </a:r>
            <a:r>
              <a:rPr lang="en-US" altLang="es-ES" sz="2000" b="1"/>
              <a:t>OR PRESIDENTE REINALDO RODRIGUEZ  Y VICEPRESIDENTA  REALIZAMOS LA ENTREGA DE UN OFICIO A CNEL CANTON MACHALA </a:t>
            </a:r>
          </a:p>
        </p:txBody>
      </p:sp>
      <p:pic>
        <p:nvPicPr>
          <p:cNvPr id="10" name="Imagen 10" descr="C:\Users\COREI5\Downloads\WhatsApp Image 2024-05-09 at 9.37.52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112010" y="1691005"/>
            <a:ext cx="6772275" cy="516763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s-ES" altLang="en-US" sz="2000" b="1"/>
              <a:t>J</a:t>
            </a:r>
            <a:r>
              <a:rPr lang="en-US" altLang="es-ES" sz="2000" b="1"/>
              <a:t>UEVES 07 DE ABRIL, PARTICIPANDO EN LA MESA TECNICA DE SALUD CON LOS SE</a:t>
            </a:r>
            <a:r>
              <a:rPr lang="en-US" altLang="en-US" sz="2000" b="1"/>
              <a:t>Ñ</a:t>
            </a:r>
            <a:r>
              <a:rPr lang="en-US" altLang="es-ES" sz="2000" b="1"/>
              <a:t>ORES DEL SUBCENTRO DE SALUD,POLICIA NACIONAL, CUERPO DE BOMBEROS,MINISTERIO DE EDUCACION Y COMPA</a:t>
            </a:r>
            <a:r>
              <a:rPr lang="en-US" altLang="en-US" sz="2000" b="1"/>
              <a:t>Ñ</a:t>
            </a:r>
            <a:r>
              <a:rPr lang="en-US" altLang="es-ES" sz="2000" b="1"/>
              <a:t>EROS DEL GADP LA VICTORIA.</a:t>
            </a:r>
          </a:p>
        </p:txBody>
      </p:sp>
      <p:pic>
        <p:nvPicPr>
          <p:cNvPr id="11" name="Imagen 11" descr="C:\Users\COREI5\Downloads\WhatsApp Image 2024-05-09 at 9.39.46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691005"/>
            <a:ext cx="11997690" cy="51669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6"/>
            <a:ext cx="12192000" cy="1357312"/>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fontScale="90000"/>
          </a:bodyPr>
          <a:lstStyle/>
          <a:p>
            <a:br>
              <a:rPr lang="es-EC" sz="1800" kern="100" dirty="0">
                <a:effectLst/>
                <a:latin typeface="Arial" panose="020B0604020202020204" pitchFamily="34" charset="0"/>
                <a:ea typeface="Calibri" panose="020F0502020204030204" charset="0"/>
                <a:cs typeface="Times New Roman" panose="02020603050405020304" pitchFamily="18" charset="0"/>
              </a:rPr>
            </a:br>
            <a:r>
              <a:rPr lang="en-US" altLang="es-ES" sz="2000" kern="100" dirty="0">
                <a:solidFill>
                  <a:schemeClr val="tx1"/>
                </a:solidFill>
                <a:effectLst/>
                <a:latin typeface="Arial" panose="020B0604020202020204" pitchFamily="34" charset="0"/>
                <a:ea typeface="Calibri" panose="020F0502020204030204" charset="0"/>
                <a:cs typeface="Times New Roman" panose="02020603050405020304" pitchFamily="18" charset="0"/>
                <a:sym typeface="+mn-ea"/>
              </a:rPr>
              <a:t> MARTES 09 DE ABRIL,REALICE UNA INSPECCION CON LOS SE</a:t>
            </a:r>
            <a:r>
              <a:rPr lang="en-US" altLang="en-US" sz="2000" kern="100" dirty="0">
                <a:solidFill>
                  <a:schemeClr val="tx1"/>
                </a:solidFill>
                <a:effectLst/>
                <a:latin typeface="Arial" panose="020B0604020202020204" pitchFamily="34" charset="0"/>
                <a:ea typeface="Calibri" panose="020F0502020204030204" charset="0"/>
                <a:cs typeface="Times New Roman" panose="02020603050405020304" pitchFamily="18" charset="0"/>
                <a:sym typeface="+mn-ea"/>
              </a:rPr>
              <a:t>Ñ</a:t>
            </a:r>
            <a:r>
              <a:rPr lang="en-US" altLang="es-ES" sz="2000" kern="100" dirty="0">
                <a:solidFill>
                  <a:schemeClr val="tx1"/>
                </a:solidFill>
                <a:effectLst/>
                <a:latin typeface="Arial" panose="020B0604020202020204" pitchFamily="34" charset="0"/>
                <a:ea typeface="Calibri" panose="020F0502020204030204" charset="0"/>
                <a:cs typeface="Times New Roman" panose="02020603050405020304" pitchFamily="18" charset="0"/>
                <a:sym typeface="+mn-ea"/>
              </a:rPr>
              <a:t>ORES DE CNEL EN LA CABECERA PARROQUIAL, LO CUAL HACEN FALTA POSTES CON SUS RESPECTIVAS LAMPARAS.</a:t>
            </a:r>
            <a:br>
              <a:rPr lang="es-EC" kern="100" dirty="0">
                <a:effectLst/>
                <a:latin typeface="Arial" panose="020B0604020202020204" pitchFamily="34" charset="0"/>
                <a:ea typeface="Calibri" panose="020F0502020204030204" charset="0"/>
                <a:cs typeface="Times New Roman" panose="02020603050405020304" pitchFamily="18" charset="0"/>
                <a:sym typeface="+mn-ea"/>
              </a:rPr>
            </a:br>
            <a:endParaRPr lang="es-EC" dirty="0"/>
          </a:p>
        </p:txBody>
      </p:sp>
      <p:pic>
        <p:nvPicPr>
          <p:cNvPr id="12" name="Imagen 12" descr="C:\Users\COREI5\Downloads\WhatsApp Image 2024-05-09 at 9.34.45 PM (1).jpeg"/>
          <p:cNvPicPr>
            <a:picLocks noChangeAspect="1" noChangeArrowheads="1"/>
          </p:cNvPicPr>
          <p:nvPr/>
        </p:nvPicPr>
        <p:blipFill>
          <a:blip r:embed="rId2" cstate="print">
            <a:extLst>
              <a:ext uri="{28A0092B-C50C-407E-A947-70E740481C1C}">
                <a14:useLocalDpi xmlns:a14="http://schemas.microsoft.com/office/drawing/2010/main" val="0"/>
              </a:ext>
            </a:extLst>
          </a:blip>
          <a:srcRect t="17647" b="38859"/>
          <a:stretch>
            <a:fillRect/>
          </a:stretch>
        </p:blipFill>
        <p:spPr>
          <a:xfrm>
            <a:off x="1778000" y="1358265"/>
            <a:ext cx="8666480" cy="550037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285874"/>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r>
              <a:rPr lang="en-US" altLang="es-ES" sz="1800" b="1" dirty="0">
                <a:solidFill>
                  <a:schemeClr val="tx1"/>
                </a:solidFill>
              </a:rPr>
              <a:t>MIERCOLES 10 DE ABRIL,  ATENCION AL PUEBLO EN LAS OFICINAS DEL GADP LA VICTORIA.</a:t>
            </a:r>
          </a:p>
        </p:txBody>
      </p:sp>
      <p:pic>
        <p:nvPicPr>
          <p:cNvPr id="13" name="Imagen 13" descr="C:\Users\COREI5\Downloads\WhatsApp Image 2024-05-09 at 9.49.48 PM.jpeg"/>
          <p:cNvPicPr>
            <a:picLocks noChangeAspect="1" noChangeArrowheads="1"/>
          </p:cNvPicPr>
          <p:nvPr/>
        </p:nvPicPr>
        <p:blipFill>
          <a:blip r:embed="rId2" cstate="print">
            <a:extLst>
              <a:ext uri="{28A0092B-C50C-407E-A947-70E740481C1C}">
                <a14:useLocalDpi xmlns:a14="http://schemas.microsoft.com/office/drawing/2010/main" val="0"/>
              </a:ext>
            </a:extLst>
          </a:blip>
          <a:srcRect t="28449" b="20151"/>
          <a:stretch>
            <a:fillRect/>
          </a:stretch>
        </p:blipFill>
        <p:spPr>
          <a:xfrm>
            <a:off x="2187575" y="1285875"/>
            <a:ext cx="8183880" cy="550926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300162"/>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r>
              <a:rPr lang="en-US" altLang="es-ES" sz="1800" kern="100" dirty="0">
                <a:solidFill>
                  <a:schemeClr val="tx1"/>
                </a:solidFill>
                <a:effectLst/>
                <a:latin typeface="Arial" panose="020B0604020202020204" pitchFamily="34" charset="0"/>
                <a:ea typeface="Calibri" panose="020F0502020204030204" charset="0"/>
                <a:cs typeface="Arial" panose="020B0604020202020204" pitchFamily="34" charset="0"/>
              </a:rPr>
              <a:t>MIERCOLES 17 DE ABRIL,JUNTO A MIS COMPA</a:t>
            </a:r>
            <a:r>
              <a:rPr lang="en-US" altLang="en-US" sz="1800" kern="100" dirty="0">
                <a:solidFill>
                  <a:schemeClr val="tx1"/>
                </a:solidFill>
                <a:effectLst/>
                <a:latin typeface="Arial" panose="020B0604020202020204" pitchFamily="34" charset="0"/>
                <a:ea typeface="Calibri" panose="020F0502020204030204" charset="0"/>
                <a:cs typeface="Arial" panose="020B0604020202020204" pitchFamily="34" charset="0"/>
              </a:rPr>
              <a:t>Ñ</a:t>
            </a:r>
            <a:r>
              <a:rPr lang="en-US" altLang="es-ES" sz="1800" kern="100" dirty="0">
                <a:solidFill>
                  <a:schemeClr val="tx1"/>
                </a:solidFill>
                <a:effectLst/>
                <a:latin typeface="Arial" panose="020B0604020202020204" pitchFamily="34" charset="0"/>
                <a:ea typeface="Calibri" panose="020F0502020204030204" charset="0"/>
                <a:cs typeface="Arial" panose="020B0604020202020204" pitchFamily="34" charset="0"/>
              </a:rPr>
              <a:t>EROS DE GADP LA VICTORIA ASISTIMOS A UNA REUNION EN LA UNIVERSIDAD TECNICA DE MACHALA CON CONAGOPARE.</a:t>
            </a:r>
            <a:endParaRPr lang="es-EC" dirty="0"/>
          </a:p>
        </p:txBody>
      </p:sp>
      <p:pic>
        <p:nvPicPr>
          <p:cNvPr id="14" name="Imagen 14" descr="C:\Users\COREI5\Downloads\WhatsApp Image 2024-05-09 at 9.55.03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300480"/>
            <a:ext cx="5224780" cy="5557520"/>
          </a:xfrm>
          <a:prstGeom prst="rect">
            <a:avLst/>
          </a:prstGeom>
          <a:noFill/>
          <a:ln>
            <a:noFill/>
          </a:ln>
        </p:spPr>
      </p:pic>
      <p:pic>
        <p:nvPicPr>
          <p:cNvPr id="16" name="Imagen 16" descr="C:\Users\COREI5\Downloads\WhatsApp Image 2024-05-09 at 9.54.38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342255" y="1299845"/>
            <a:ext cx="6850380" cy="562229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6304915"/>
          </a:xfrm>
          <a:solidFill>
            <a:schemeClr val="accent6">
              <a:lumMod val="60000"/>
              <a:lumOff val="40000"/>
            </a:schemeClr>
          </a:solidFill>
        </p:spPr>
        <p:txBody>
          <a:bodyPr>
            <a:normAutofit/>
          </a:bodyPr>
          <a:lstStyle/>
          <a:p>
            <a:pPr algn="l"/>
            <a:r>
              <a:rPr lang="es-ES" altLang="en-US" sz="3200" b="1" dirty="0"/>
              <a:t>PARTICIPE DE 24 REUNIONES ORDINARIAS </a:t>
            </a:r>
            <a:br>
              <a:rPr lang="es-ES" altLang="en-US" sz="3200" b="1" dirty="0"/>
            </a:br>
            <a:r>
              <a:rPr lang="es-ES" altLang="en-US" sz="3200" b="1" u="sng" dirty="0"/>
              <a:t>RESOLUCIONES:</a:t>
            </a:r>
            <a:br>
              <a:rPr lang="es-ES" altLang="en-US" sz="3200" b="1" dirty="0"/>
            </a:br>
            <a:br>
              <a:rPr lang="es-ES" altLang="en-US" sz="3200" b="1" dirty="0"/>
            </a:br>
            <a:r>
              <a:rPr lang="es-ES" altLang="en-US" sz="3200" b="1" dirty="0"/>
              <a:t>MANTENIMIENTO CANCHA SINTETICA CABECERA PARROQUIAL </a:t>
            </a:r>
            <a:br>
              <a:rPr lang="es-ES" altLang="en-US" sz="3200" b="1" dirty="0"/>
            </a:br>
            <a:r>
              <a:rPr lang="es-ES" altLang="en-US" sz="3200" b="1" dirty="0"/>
              <a:t>MANTENIMINETO EDIFICIO DEL GAD RURAL PARROQUIA LA VICTORIA</a:t>
            </a:r>
            <a:br>
              <a:rPr lang="es-ES" altLang="en-US" sz="3200" b="1" dirty="0"/>
            </a:br>
            <a:r>
              <a:rPr lang="es-ES" altLang="en-US" sz="3200" b="1" dirty="0"/>
              <a:t>MEJORAMIENTO DE LA CASA COMUNAL SITIO RIO NEGRO </a:t>
            </a:r>
            <a:br>
              <a:rPr lang="es-ES" altLang="en-US" sz="3200" b="1" dirty="0"/>
            </a:br>
            <a:r>
              <a:rPr lang="es-ES" altLang="en-US" sz="3200" b="1" dirty="0"/>
              <a:t> ELABORACION DEL PDyOT</a:t>
            </a:r>
            <a:br>
              <a:rPr lang="es-ES" altLang="en-US" sz="3200" b="1" dirty="0"/>
            </a:br>
            <a:r>
              <a:rPr lang="es-ES" altLang="en-US" sz="3200" b="1" dirty="0"/>
              <a:t>INFIMA DE MANTENIMIENTO POSO DE OXIDACION PARROQUIA LA VICTORIA.</a:t>
            </a:r>
            <a:br>
              <a:rPr lang="es-ES" altLang="en-US" sz="3200" b="1" dirty="0"/>
            </a:br>
            <a:r>
              <a:rPr lang="es-ES" altLang="en-US" sz="3200" b="1" dirty="0"/>
              <a:t>APROBACION DE LOS PROYECTOS SOCIALES, PROYECTO ADULTO MAYOR Y ESCUELA DE FUTBOL.</a:t>
            </a:r>
            <a:br>
              <a:rPr lang="es-ES" altLang="en-US" sz="3200" b="1" dirty="0"/>
            </a:br>
            <a:endParaRPr lang="es-ES" altLang="en-US" sz="3200"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6"/>
            <a:ext cx="12192000" cy="1328737"/>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r>
              <a:rPr lang="es-EC" sz="1800" kern="100" dirty="0">
                <a:solidFill>
                  <a:schemeClr val="tx1"/>
                </a:solidFill>
                <a:effectLst/>
                <a:latin typeface="Arial" panose="020B0604020202020204" pitchFamily="34" charset="0"/>
                <a:ea typeface="Calibri" panose="020F0502020204030204" charset="0"/>
                <a:cs typeface="Arial" panose="020B0604020202020204" pitchFamily="34" charset="0"/>
              </a:rPr>
              <a:t> </a:t>
            </a:r>
            <a:br>
              <a:rPr lang="es-EC"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br>
            <a:r>
              <a:rPr lang="en-US" altLang="es-ES" sz="2000" dirty="0">
                <a:solidFill>
                  <a:schemeClr val="tx1"/>
                </a:solidFill>
              </a:rPr>
              <a:t>MIERCOLES 24 DE ABRIL, PARTICIPE DE UNA CAMINATA JUNTO A LOS ADULTOS MAYORES DE PROYECTO SOCIAL DEL GADP LA VICTORIA. </a:t>
            </a:r>
          </a:p>
        </p:txBody>
      </p:sp>
      <p:pic>
        <p:nvPicPr>
          <p:cNvPr id="15" name="Imagen 15" descr="C:\Users\COREI5\Downloads\WhatsApp Image 2024-05-09 at 10.02.29 PM (1).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329690"/>
            <a:ext cx="12191365" cy="552894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r>
              <a:rPr lang="en-US" altLang="es-ES" sz="2000" dirty="0">
                <a:solidFill>
                  <a:schemeClr val="tx1"/>
                </a:solidFill>
              </a:rPr>
              <a:t>MI</a:t>
            </a:r>
            <a:r>
              <a:rPr lang="en-US" altLang="en-US" sz="2000" dirty="0">
                <a:solidFill>
                  <a:schemeClr val="tx1"/>
                </a:solidFill>
              </a:rPr>
              <a:t>É</a:t>
            </a:r>
            <a:r>
              <a:rPr lang="en-US" altLang="es-ES" sz="2000" dirty="0">
                <a:solidFill>
                  <a:schemeClr val="tx1"/>
                </a:solidFill>
              </a:rPr>
              <a:t>RCOLES 01 DE MAYO, EN LA MA</a:t>
            </a:r>
            <a:r>
              <a:rPr lang="en-US" altLang="en-US" sz="2000" dirty="0">
                <a:solidFill>
                  <a:schemeClr val="tx1"/>
                </a:solidFill>
              </a:rPr>
              <a:t>Ñ</a:t>
            </a:r>
            <a:r>
              <a:rPr lang="en-US" altLang="es-ES" sz="2000" dirty="0">
                <a:solidFill>
                  <a:schemeClr val="tx1"/>
                </a:solidFill>
              </a:rPr>
              <a:t>ANA REALICE ATENCI</a:t>
            </a:r>
            <a:r>
              <a:rPr lang="en-US" altLang="en-US" sz="2000" dirty="0">
                <a:solidFill>
                  <a:schemeClr val="tx1"/>
                </a:solidFill>
              </a:rPr>
              <a:t>Ó</a:t>
            </a:r>
            <a:r>
              <a:rPr lang="en-US" altLang="es-ES" sz="2000" dirty="0">
                <a:solidFill>
                  <a:schemeClr val="tx1"/>
                </a:solidFill>
              </a:rPr>
              <a:t>N AL P</a:t>
            </a:r>
            <a:r>
              <a:rPr lang="en-US" altLang="en-US" sz="2000" dirty="0">
                <a:solidFill>
                  <a:schemeClr val="tx1"/>
                </a:solidFill>
              </a:rPr>
              <a:t>Ú</a:t>
            </a:r>
            <a:r>
              <a:rPr lang="en-US" altLang="es-ES" sz="2000" dirty="0">
                <a:solidFill>
                  <a:schemeClr val="tx1"/>
                </a:solidFill>
              </a:rPr>
              <a:t>BLICO EN OFICINA GAD RURAL PARROQUIA LA VICTORIA. </a:t>
            </a:r>
          </a:p>
        </p:txBody>
      </p:sp>
      <p:pic>
        <p:nvPicPr>
          <p:cNvPr id="181553148"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558925" y="1691005"/>
            <a:ext cx="8331200" cy="516699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471612"/>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br>
              <a:rPr lang="es-EC" sz="1800" kern="100" dirty="0">
                <a:effectLst/>
                <a:latin typeface="Arial" panose="020B0604020202020204" pitchFamily="34" charset="0"/>
                <a:ea typeface="Calibri" panose="020F0502020204030204" charset="0"/>
                <a:cs typeface="Times New Roman" panose="02020603050405020304" pitchFamily="18" charset="0"/>
              </a:rPr>
            </a:br>
            <a:r>
              <a:rPr lang="en-US" altLang="es-ES" sz="2000" dirty="0">
                <a:solidFill>
                  <a:schemeClr val="tx1"/>
                </a:solidFill>
              </a:rPr>
              <a:t>MARTES 07 DE MAYO, PARTICIPE DE UN TALLER CON LOS ADULTOS MAYORES QUE SON PARTE DEL PROYECTO EN EL SITIO RIO NEGRO.</a:t>
            </a:r>
          </a:p>
        </p:txBody>
      </p:sp>
      <p:pic>
        <p:nvPicPr>
          <p:cNvPr id="1452721434" name="Image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471930"/>
            <a:ext cx="12192000" cy="538607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636"/>
            <a:ext cx="12192000" cy="1014412"/>
          </a:xfrm>
        </p:spPr>
        <p:style>
          <a:lnRef idx="3">
            <a:schemeClr val="lt1"/>
          </a:lnRef>
          <a:fillRef idx="1">
            <a:schemeClr val="accent6"/>
          </a:fillRef>
          <a:effectRef idx="1">
            <a:schemeClr val="accent6"/>
          </a:effectRef>
          <a:fontRef idx="minor">
            <a:schemeClr val="lt1"/>
          </a:fontRef>
        </p:style>
        <p:txBody>
          <a:bodyPr>
            <a:normAutofit fontScale="90000"/>
          </a:bodyPr>
          <a:lstStyle/>
          <a:p>
            <a:br>
              <a:rPr lang="es-EC" sz="1800" kern="100" dirty="0">
                <a:solidFill>
                  <a:schemeClr val="tx1"/>
                </a:solidFill>
                <a:effectLst/>
                <a:latin typeface="Arial" panose="020B0604020202020204" pitchFamily="34" charset="0"/>
                <a:ea typeface="Calibri" panose="020F0502020204030204" charset="0"/>
                <a:cs typeface="Arial" panose="020B0604020202020204" pitchFamily="34" charset="0"/>
              </a:rPr>
            </a:br>
            <a:br>
              <a:rPr lang="en-US" altLang="es-ES" sz="1800" kern="100" dirty="0">
                <a:effectLst/>
                <a:latin typeface="Arial" panose="020B0604020202020204" pitchFamily="34" charset="0"/>
                <a:ea typeface="Calibri" panose="020F0502020204030204" charset="0"/>
                <a:cs typeface="Times New Roman" panose="02020603050405020304" pitchFamily="18" charset="0"/>
              </a:rPr>
            </a:br>
            <a:r>
              <a:rPr lang="en-US" altLang="es-E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MI</a:t>
            </a:r>
            <a:r>
              <a:rPr lang="en-US" altLang="en-U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É</a:t>
            </a:r>
            <a:r>
              <a:rPr lang="en-US" altLang="es-E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RCOLES 08 DE MAYO, EN LA MA</a:t>
            </a:r>
            <a:r>
              <a:rPr lang="en-US" altLang="en-U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Ñ</a:t>
            </a:r>
            <a:r>
              <a:rPr lang="en-US" altLang="es-E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ANA REALICE ATENCI</a:t>
            </a:r>
            <a:r>
              <a:rPr lang="en-US" altLang="en-U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Ó</a:t>
            </a:r>
            <a:r>
              <a:rPr lang="en-US" altLang="es-E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N AL P</a:t>
            </a:r>
            <a:r>
              <a:rPr lang="en-US" altLang="en-U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Ú</a:t>
            </a:r>
            <a:r>
              <a:rPr lang="en-US" altLang="es-ES" sz="1800" kern="100" dirty="0">
                <a:solidFill>
                  <a:schemeClr val="tx1"/>
                </a:solidFill>
                <a:effectLst/>
                <a:latin typeface="Arial" panose="020B0604020202020204" pitchFamily="34" charset="0"/>
                <a:ea typeface="Calibri" panose="020F0502020204030204" charset="0"/>
                <a:cs typeface="Times New Roman" panose="02020603050405020304" pitchFamily="18" charset="0"/>
              </a:rPr>
              <a:t>BLICO EN OFICINA GAD RURAL PARROQUIA LA VICTORIA. </a:t>
            </a:r>
            <a:br>
              <a:rPr lang="es-EC" sz="1800" kern="100" dirty="0">
                <a:effectLst/>
                <a:latin typeface="Arial" panose="020B0604020202020204" pitchFamily="34" charset="0"/>
                <a:ea typeface="Calibri" panose="020F0502020204030204" charset="0"/>
                <a:cs typeface="Times New Roman" panose="02020603050405020304" pitchFamily="18" charset="0"/>
              </a:rPr>
            </a:br>
            <a:endParaRPr lang="es-EC" dirty="0"/>
          </a:p>
        </p:txBody>
      </p:sp>
      <p:pic>
        <p:nvPicPr>
          <p:cNvPr id="1580890918"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33880" y="1015365"/>
            <a:ext cx="8129270" cy="597916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b="1">
                <a:solidFill>
                  <a:schemeClr val="tx1"/>
                </a:solidFill>
              </a:rPr>
              <a:t>JUEVES 09 DE MAYO, PARTICIPE DE LA INTEGRACI</a:t>
            </a:r>
            <a:r>
              <a:rPr lang="en-US" altLang="en-US" sz="2000" b="1">
                <a:solidFill>
                  <a:schemeClr val="tx1"/>
                </a:solidFill>
              </a:rPr>
              <a:t>Ó</a:t>
            </a:r>
            <a:r>
              <a:rPr lang="en-US" altLang="es-ES" sz="2000" b="1">
                <a:solidFill>
                  <a:schemeClr val="tx1"/>
                </a:solidFill>
              </a:rPr>
              <a:t>N POR EL D</a:t>
            </a:r>
            <a:r>
              <a:rPr lang="en-US" altLang="en-US" sz="2000" b="1">
                <a:solidFill>
                  <a:schemeClr val="tx1"/>
                </a:solidFill>
              </a:rPr>
              <a:t>Í</a:t>
            </a:r>
            <a:r>
              <a:rPr lang="en-US" altLang="es-ES" sz="2000" b="1">
                <a:solidFill>
                  <a:schemeClr val="tx1"/>
                </a:solidFill>
              </a:rPr>
              <a:t>A DE LA MADRE, CON LOS ADULTOS MAYORES QUE SON PARTE DEL PROYECTO CABECERA PARROQUIAL.</a:t>
            </a:r>
          </a:p>
        </p:txBody>
      </p:sp>
      <p:pic>
        <p:nvPicPr>
          <p:cNvPr id="164136553" name="Imagen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 y="1691005"/>
            <a:ext cx="6097270" cy="5167630"/>
          </a:xfrm>
          <a:prstGeom prst="rect">
            <a:avLst/>
          </a:prstGeom>
          <a:noFill/>
        </p:spPr>
      </p:pic>
      <p:pic>
        <p:nvPicPr>
          <p:cNvPr id="1175022437" name="Imagen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096000" y="1691005"/>
            <a:ext cx="6095365" cy="516699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1800" b="1"/>
              <a:t>VIERNES 10 DE MAYO, PARTICIPE LE INTEGRACI</a:t>
            </a:r>
            <a:r>
              <a:rPr lang="en-US" altLang="en-US" sz="1800" b="1"/>
              <a:t>Ó</a:t>
            </a:r>
            <a:r>
              <a:rPr lang="en-US" altLang="es-ES" sz="1800" b="1"/>
              <a:t>N POR EL D</a:t>
            </a:r>
            <a:r>
              <a:rPr lang="en-US" altLang="en-US" sz="1800" b="1"/>
              <a:t>Í</a:t>
            </a:r>
            <a:r>
              <a:rPr lang="en-US" altLang="es-ES" sz="1800" b="1"/>
              <a:t>A DE LA MADRE, CON LOS ADULTOS MAYORES QUE SON PARTE DE DEL PROYECTO SITIO RIO NEGRO.</a:t>
            </a:r>
          </a:p>
        </p:txBody>
      </p:sp>
      <p:pic>
        <p:nvPicPr>
          <p:cNvPr id="963603409" name="Imagen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691005"/>
            <a:ext cx="12192635" cy="516699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MI</a:t>
            </a:r>
            <a:r>
              <a:rPr lang="en-US" altLang="en-US" sz="2000" b="1"/>
              <a:t>É</a:t>
            </a:r>
            <a:r>
              <a:rPr lang="en-US" altLang="es-ES" sz="2000" b="1"/>
              <a:t>RCOLES 15 DE MAYO, EN LA MA</a:t>
            </a:r>
            <a:r>
              <a:rPr lang="en-US" altLang="en-US" sz="2000" b="1"/>
              <a:t>Ñ</a:t>
            </a:r>
            <a:r>
              <a:rPr lang="en-US" altLang="es-ES" sz="2000" b="1"/>
              <a:t>ANA ATENCI</a:t>
            </a:r>
            <a:r>
              <a:rPr lang="en-US" altLang="en-US" sz="2000" b="1"/>
              <a:t>Ó</a:t>
            </a:r>
            <a:r>
              <a:rPr lang="en-US" altLang="es-ES" sz="2000" b="1"/>
              <a:t>N AL P</a:t>
            </a:r>
            <a:r>
              <a:rPr lang="en-US" altLang="en-US" sz="2000" b="1"/>
              <a:t>Ú</a:t>
            </a:r>
            <a:r>
              <a:rPr lang="en-US" altLang="es-ES" sz="2000" b="1"/>
              <a:t>BLICO EN LA OFICINA DEL GAD RURAL PARROQUIA A VICTORIA</a:t>
            </a:r>
            <a:r>
              <a:rPr lang="es-ES" altLang="en-US" sz="2000" b="1"/>
              <a:t>.</a:t>
            </a:r>
          </a:p>
        </p:txBody>
      </p:sp>
      <p:pic>
        <p:nvPicPr>
          <p:cNvPr id="2005076437" name="Imagen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691005"/>
            <a:ext cx="12190095" cy="516699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JUEVES 16 DE MAYO, REALICE UNA INSPECCI</a:t>
            </a:r>
            <a:r>
              <a:rPr lang="en-US" altLang="en-US" sz="2000" b="1"/>
              <a:t>Ó</a:t>
            </a:r>
            <a:r>
              <a:rPr lang="en-US" altLang="es-ES" sz="2000" b="1"/>
              <a:t>N EN EL PUENTE DE LA PARROQUIA LA</a:t>
            </a:r>
            <a:br>
              <a:rPr lang="en-US" altLang="es-ES" sz="2000" b="1"/>
            </a:br>
            <a:r>
              <a:rPr lang="en-US" altLang="es-ES" sz="2000" b="1"/>
              <a:t> VICTORIA CON LOS T</a:t>
            </a:r>
            <a:r>
              <a:rPr lang="en-US" altLang="en-US" sz="2000" b="1"/>
              <a:t>É</a:t>
            </a:r>
            <a:r>
              <a:rPr lang="en-US" altLang="es-ES" sz="2000" b="1"/>
              <a:t>CNICOS DE PREFECTURA. </a:t>
            </a:r>
          </a:p>
        </p:txBody>
      </p:sp>
      <p:pic>
        <p:nvPicPr>
          <p:cNvPr id="1685955521"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691005"/>
            <a:ext cx="12191365" cy="516636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MI</a:t>
            </a:r>
            <a:r>
              <a:rPr lang="en-US" altLang="en-US" sz="2000" b="1"/>
              <a:t>É</a:t>
            </a:r>
            <a:r>
              <a:rPr lang="en-US" altLang="es-ES" sz="2000" b="1"/>
              <a:t>RCOLES 22 DE MAYO, EN LA MA</a:t>
            </a:r>
            <a:r>
              <a:rPr lang="en-US" altLang="en-US" sz="2000" b="1"/>
              <a:t>Ñ</a:t>
            </a:r>
            <a:r>
              <a:rPr lang="en-US" altLang="es-ES" sz="2000" b="1"/>
              <a:t>ANA ATENCI</a:t>
            </a:r>
            <a:r>
              <a:rPr lang="en-US" altLang="en-US" sz="2000" b="1"/>
              <a:t>Ó</a:t>
            </a:r>
            <a:r>
              <a:rPr lang="en-US" altLang="es-ES" sz="2000" b="1"/>
              <a:t>N AL P</a:t>
            </a:r>
            <a:r>
              <a:rPr lang="en-US" altLang="en-US" sz="2000" b="1"/>
              <a:t>Ú</a:t>
            </a:r>
            <a:r>
              <a:rPr lang="en-US" altLang="es-ES" sz="2000" b="1"/>
              <a:t>BLICO EN LA OFICINA DEL GAD RURAL PARROQUIA A VICTORIA.</a:t>
            </a:r>
          </a:p>
        </p:txBody>
      </p:sp>
      <p:pic>
        <p:nvPicPr>
          <p:cNvPr id="993830764" name="Imagen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24815" y="1691005"/>
            <a:ext cx="10782935" cy="516699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dirty="0"/>
              <a:t>J</a:t>
            </a:r>
            <a:r>
              <a:rPr lang="en-US" altLang="es-ES" sz="2000" b="1" dirty="0"/>
              <a:t>UEVES 23 DE MAYO, REALICE UNA INSPECCI</a:t>
            </a:r>
            <a:r>
              <a:rPr lang="en-US" altLang="en-US" sz="2000" b="1" dirty="0"/>
              <a:t>Ó</a:t>
            </a:r>
            <a:r>
              <a:rPr lang="en-US" altLang="es-ES" sz="2000" b="1" dirty="0"/>
              <a:t>N CON LOS T</a:t>
            </a:r>
            <a:r>
              <a:rPr lang="en-US" altLang="en-US" sz="2000" b="1" dirty="0"/>
              <a:t>É</a:t>
            </a:r>
            <a:r>
              <a:rPr lang="en-US" altLang="es-ES" sz="2000" b="1" dirty="0"/>
              <a:t>CNICOS DE AGUAPAS E.P  PASAJE CON LA FINALIDAD DE ARREGLA UN PROBLEMA DE TUBER</a:t>
            </a:r>
            <a:r>
              <a:rPr lang="en-US" altLang="en-US" sz="2000" b="1" dirty="0"/>
              <a:t>Í</a:t>
            </a:r>
            <a:r>
              <a:rPr lang="en-US" altLang="es-ES" sz="2000" b="1" dirty="0"/>
              <a:t>AS DEL AGUA POTABLE EN LA PARROQUIA LA VICTORIA.</a:t>
            </a:r>
          </a:p>
        </p:txBody>
      </p:sp>
      <p:pic>
        <p:nvPicPr>
          <p:cNvPr id="233952616" name="Imagen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950595" y="1799862"/>
            <a:ext cx="10214610" cy="516699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91820"/>
            <a:ext cx="10515600" cy="5432425"/>
          </a:xfrm>
          <a:solidFill>
            <a:schemeClr val="accent6">
              <a:lumMod val="60000"/>
              <a:lumOff val="40000"/>
            </a:schemeClr>
          </a:solidFill>
        </p:spPr>
        <p:txBody>
          <a:bodyPr/>
          <a:lstStyle/>
          <a:p>
            <a:pPr algn="ctr"/>
            <a:r>
              <a:rPr lang="es-ES" altLang="en-US" b="1"/>
              <a:t>GESTIONES Y DIFERENTES ACTIVIDADES  REALIZADAS</a:t>
            </a:r>
            <a:r>
              <a:rPr lang="es-ES" altLang="en-US"/>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1800" b="1"/>
              <a:t>MI</a:t>
            </a:r>
            <a:r>
              <a:rPr lang="en-US" altLang="en-US" sz="1800" b="1"/>
              <a:t>É</a:t>
            </a:r>
            <a:r>
              <a:rPr lang="en-US" altLang="es-ES" sz="1800" b="1"/>
              <a:t>RCOLES 29 DE MAYO, EN LA MA</a:t>
            </a:r>
            <a:r>
              <a:rPr lang="en-US" altLang="en-US" sz="1800" b="1"/>
              <a:t>Ñ</a:t>
            </a:r>
            <a:r>
              <a:rPr lang="en-US" altLang="es-ES" sz="1800" b="1"/>
              <a:t>ANA SE BRIND</a:t>
            </a:r>
            <a:r>
              <a:rPr lang="en-US" altLang="en-US" sz="1800" b="1"/>
              <a:t>Ó</a:t>
            </a:r>
            <a:r>
              <a:rPr lang="en-US" altLang="es-ES" sz="1800" b="1"/>
              <a:t> ATENCI</a:t>
            </a:r>
            <a:r>
              <a:rPr lang="en-US" altLang="en-US" sz="1800" b="1"/>
              <a:t>Ó</a:t>
            </a:r>
            <a:r>
              <a:rPr lang="en-US" altLang="es-ES" sz="1800" b="1"/>
              <a:t>N AL P</a:t>
            </a:r>
            <a:r>
              <a:rPr lang="en-US" altLang="en-US" sz="1800" b="1"/>
              <a:t>Ú</a:t>
            </a:r>
            <a:r>
              <a:rPr lang="en-US" altLang="es-ES" sz="1800" b="1"/>
              <a:t>BLICO EN LAS OFICINAS DEL GAD RURAL PARROQUIA LA VICTORIA.</a:t>
            </a:r>
          </a:p>
        </p:txBody>
      </p:sp>
      <p:pic>
        <p:nvPicPr>
          <p:cNvPr id="1055081366" name="Imagen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668145" y="1691005"/>
            <a:ext cx="8412480" cy="516699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b="1"/>
              <a:t>JUEVES 30 DE MAYO, PARTICIPE DE LA SOCIALIZACI</a:t>
            </a:r>
            <a:r>
              <a:rPr lang="en-US" altLang="en-US" sz="2000" b="1"/>
              <a:t>Ó</a:t>
            </a:r>
            <a:r>
              <a:rPr lang="en-US" altLang="es-ES" sz="2000" b="1"/>
              <a:t>N DE LA CANCHA SINT</a:t>
            </a:r>
            <a:r>
              <a:rPr lang="en-US" altLang="en-US" sz="2000" b="1"/>
              <a:t>É</a:t>
            </a:r>
            <a:r>
              <a:rPr lang="en-US" altLang="es-ES" sz="2000" b="1"/>
              <a:t>TICA SITIO RIO NEGRO OBRA QUE SER</a:t>
            </a:r>
            <a:r>
              <a:rPr lang="en-US" altLang="en-US" sz="2000" b="1"/>
              <a:t>Á</a:t>
            </a:r>
            <a:r>
              <a:rPr lang="en-US" altLang="es-ES" sz="2000" b="1"/>
              <a:t> EJECUTADA.</a:t>
            </a:r>
          </a:p>
        </p:txBody>
      </p:sp>
      <p:pic>
        <p:nvPicPr>
          <p:cNvPr id="1363504868" name="Imagen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268730" y="1691005"/>
            <a:ext cx="10010775" cy="510794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MI</a:t>
            </a:r>
            <a:r>
              <a:rPr lang="en-US" altLang="en-US" sz="2000" b="1"/>
              <a:t>É</a:t>
            </a:r>
            <a:r>
              <a:rPr lang="en-US" altLang="es-ES" sz="2000" b="1"/>
              <a:t>RCOLES 05 DE JUNIO, EN LA MA</a:t>
            </a:r>
            <a:r>
              <a:rPr lang="en-US" altLang="en-US" sz="2000" b="1"/>
              <a:t>Ñ</a:t>
            </a:r>
            <a:r>
              <a:rPr lang="en-US" altLang="es-ES" sz="2000" b="1"/>
              <a:t>ANA REALICE ATENCI</a:t>
            </a:r>
            <a:r>
              <a:rPr lang="en-US" altLang="en-US" sz="2000" b="1"/>
              <a:t>Ó</a:t>
            </a:r>
            <a:r>
              <a:rPr lang="en-US" altLang="es-ES" sz="2000" b="1"/>
              <a:t>N AL P</a:t>
            </a:r>
            <a:r>
              <a:rPr lang="en-US" altLang="en-US" sz="2000" b="1"/>
              <a:t>Ú</a:t>
            </a:r>
            <a:r>
              <a:rPr lang="en-US" altLang="es-ES" sz="2000" b="1"/>
              <a:t>BLICO EN OFICINA GAD RURAL PARROQUIA LA VICTORIA.</a:t>
            </a:r>
          </a:p>
        </p:txBody>
      </p:sp>
      <p:pic>
        <p:nvPicPr>
          <p:cNvPr id="816820727"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50265" y="1691005"/>
            <a:ext cx="10405745" cy="516699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MI</a:t>
            </a:r>
            <a:r>
              <a:rPr lang="en-US" altLang="en-US" sz="2000" b="1"/>
              <a:t>É</a:t>
            </a:r>
            <a:r>
              <a:rPr lang="en-US" altLang="es-ES" sz="2000" b="1"/>
              <a:t>RCOLES 12 DE JUNIO, EN LA MA</a:t>
            </a:r>
            <a:r>
              <a:rPr lang="en-US" altLang="en-US" sz="2000" b="1"/>
              <a:t>Ñ</a:t>
            </a:r>
            <a:r>
              <a:rPr lang="en-US" altLang="es-ES" sz="2000" b="1"/>
              <a:t>ANA REALICE ATENCI</a:t>
            </a:r>
            <a:r>
              <a:rPr lang="en-US" altLang="en-US" sz="2000" b="1"/>
              <a:t>Ó</a:t>
            </a:r>
            <a:r>
              <a:rPr lang="en-US" altLang="es-ES" sz="2000" b="1"/>
              <a:t>N AL P</a:t>
            </a:r>
            <a:r>
              <a:rPr lang="en-US" altLang="en-US" sz="2000" b="1"/>
              <a:t>Ú</a:t>
            </a:r>
            <a:r>
              <a:rPr lang="en-US" altLang="es-ES" sz="2000" b="1"/>
              <a:t>BLICO EN OFICINA GAD RURAL PARROQUIA LA VICTORIA.</a:t>
            </a:r>
          </a:p>
        </p:txBody>
      </p:sp>
      <p:pic>
        <p:nvPicPr>
          <p:cNvPr id="87000430"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731645" y="1691005"/>
            <a:ext cx="8190230" cy="516699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JUEVES 13 DE JUNIO, EN TARDE PARTICIPE DE UN SEMINARIO TALLER CON LOS MORADORES EN EL SITO LA VIRGINIA, DONDE SE TRAT</a:t>
            </a:r>
            <a:r>
              <a:rPr lang="en-US" altLang="en-US" sz="2000" b="1"/>
              <a:t>Ó</a:t>
            </a:r>
            <a:r>
              <a:rPr lang="en-US" altLang="es-ES" sz="2000" b="1"/>
              <a:t> SOBRE LA FERTILIZACI</a:t>
            </a:r>
            <a:r>
              <a:rPr lang="en-US" altLang="en-US" sz="2000" b="1"/>
              <a:t>Ó</a:t>
            </a:r>
            <a:r>
              <a:rPr lang="en-US" altLang="es-ES" sz="2000" b="1"/>
              <a:t>N Y MANTENIMIENTO DEL SUELO, CON EL APOYO DE LOS T</a:t>
            </a:r>
            <a:r>
              <a:rPr lang="en-US" altLang="en-US" sz="2000" b="1"/>
              <a:t>É</a:t>
            </a:r>
            <a:r>
              <a:rPr lang="en-US" altLang="es-ES" sz="2000" b="1"/>
              <a:t>CNICOS DE CAOGROTECNIA.</a:t>
            </a:r>
          </a:p>
        </p:txBody>
      </p:sp>
      <p:pic>
        <p:nvPicPr>
          <p:cNvPr id="423528008" name="Imagen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06475" y="1691005"/>
            <a:ext cx="9803130" cy="516699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VIERNES 14 DE JUNIO, ME TRASLADE AL CANT</a:t>
            </a:r>
            <a:r>
              <a:rPr lang="en-US" altLang="en-US" sz="2000" b="1"/>
              <a:t>Ó</a:t>
            </a:r>
            <a:r>
              <a:rPr lang="en-US" altLang="es-ES" sz="2000" b="1"/>
              <a:t>N SANTA ROSA PARA PARTICIPAR DEL EVENTO POR EL D</a:t>
            </a:r>
            <a:r>
              <a:rPr lang="en-US" altLang="en-US" sz="2000" b="1"/>
              <a:t>Í</a:t>
            </a:r>
            <a:r>
              <a:rPr lang="en-US" altLang="es-ES" sz="2000" b="1"/>
              <a:t>A DE LA MADRE Y EL D</a:t>
            </a:r>
            <a:r>
              <a:rPr lang="en-US" altLang="en-US" sz="2000" b="1"/>
              <a:t>Í</a:t>
            </a:r>
            <a:r>
              <a:rPr lang="en-US" altLang="es-ES" sz="2000" b="1"/>
              <a:t>A DEL PADRE CON LOS USUARIOS QUE SON PARTE DEL PROYECTO ADULTO MAYOR EN CONVENIO CON EL GAD CANT</a:t>
            </a:r>
            <a:r>
              <a:rPr lang="en-US" altLang="en-US" sz="2000" b="1"/>
              <a:t>Ó</a:t>
            </a:r>
            <a:r>
              <a:rPr lang="en-US" altLang="es-ES" sz="2000" b="1"/>
              <a:t>N SANTA ROSA.</a:t>
            </a:r>
          </a:p>
        </p:txBody>
      </p:sp>
      <p:pic>
        <p:nvPicPr>
          <p:cNvPr id="142113650" name="Imagen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99820" y="1691005"/>
            <a:ext cx="9858375" cy="516763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r>
              <a:rPr lang="en-US" altLang="es-ES" sz="2000" b="1" dirty="0"/>
              <a:t>MARTES 17 DE JUNIO CON APOYO DE CNEL EL ORO SE REALIZ</a:t>
            </a:r>
            <a:r>
              <a:rPr lang="en-US" altLang="en-US" sz="2000" b="1" dirty="0"/>
              <a:t>Ó</a:t>
            </a:r>
            <a:r>
              <a:rPr lang="en-US" altLang="es-ES" sz="2000" b="1" dirty="0"/>
              <a:t> EL ARREGLO DE L</a:t>
            </a:r>
            <a:r>
              <a:rPr lang="en-US" altLang="en-US" sz="2000" b="1" dirty="0"/>
              <a:t>Á</a:t>
            </a:r>
            <a:r>
              <a:rPr lang="en-US" altLang="es-ES" sz="2000" b="1" dirty="0"/>
              <a:t>MPARAS DE ALUMBRADO P</a:t>
            </a:r>
            <a:r>
              <a:rPr lang="en-US" altLang="en-US" sz="2000" b="1" dirty="0"/>
              <a:t>Ú</a:t>
            </a:r>
            <a:r>
              <a:rPr lang="en-US" altLang="es-ES" sz="2000" b="1" dirty="0"/>
              <a:t>BLICO QUE ESTABAN DA</a:t>
            </a:r>
            <a:r>
              <a:rPr lang="en-US" altLang="en-US" sz="2000" b="1" dirty="0"/>
              <a:t>Ñ</a:t>
            </a:r>
            <a:r>
              <a:rPr lang="en-US" altLang="es-ES" sz="2000" b="1" dirty="0"/>
              <a:t>ADAS EN LA CABECERA PARROQUIAL. </a:t>
            </a:r>
          </a:p>
        </p:txBody>
      </p:sp>
      <p:pic>
        <p:nvPicPr>
          <p:cNvPr id="491579620"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5916930" cy="5166995"/>
          </a:xfrm>
          <a:prstGeom prst="rect">
            <a:avLst/>
          </a:prstGeom>
          <a:noFill/>
        </p:spPr>
      </p:pic>
      <p:pic>
        <p:nvPicPr>
          <p:cNvPr id="983532730"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16930" y="1691005"/>
            <a:ext cx="6275070" cy="5166995"/>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220">
                <a:latin typeface="Arial" panose="020B0604020202020204" pitchFamily="34" charset="0"/>
                <a:cs typeface="Arial" panose="020B0604020202020204" pitchFamily="34" charset="0"/>
              </a:rPr>
              <a:t>MI</a:t>
            </a:r>
            <a:r>
              <a:rPr lang="en-US" altLang="en-US" sz="2220">
                <a:latin typeface="Arial" panose="020B0604020202020204" pitchFamily="34" charset="0"/>
                <a:cs typeface="Arial" panose="020B0604020202020204" pitchFamily="34" charset="0"/>
              </a:rPr>
              <a:t>É</a:t>
            </a:r>
            <a:r>
              <a:rPr lang="en-US" altLang="es-ES" sz="2220">
                <a:latin typeface="Arial" panose="020B0604020202020204" pitchFamily="34" charset="0"/>
                <a:cs typeface="Arial" panose="020B0604020202020204" pitchFamily="34" charset="0"/>
              </a:rPr>
              <a:t>RCOLES 19 DE JUNIO, EN LA MA</a:t>
            </a:r>
            <a:r>
              <a:rPr lang="en-US" altLang="en-US" sz="2220">
                <a:latin typeface="Arial" panose="020B0604020202020204" pitchFamily="34" charset="0"/>
                <a:cs typeface="Arial" panose="020B0604020202020204" pitchFamily="34" charset="0"/>
              </a:rPr>
              <a:t>Ñ</a:t>
            </a:r>
            <a:r>
              <a:rPr lang="en-US" altLang="es-ES" sz="2220">
                <a:latin typeface="Arial" panose="020B0604020202020204" pitchFamily="34" charset="0"/>
                <a:cs typeface="Arial" panose="020B0604020202020204" pitchFamily="34" charset="0"/>
              </a:rPr>
              <a:t>ANA SE DIO ATENCI</a:t>
            </a:r>
            <a:r>
              <a:rPr lang="en-US" altLang="en-US" sz="2220">
                <a:latin typeface="Arial" panose="020B0604020202020204" pitchFamily="34" charset="0"/>
                <a:cs typeface="Arial" panose="020B0604020202020204" pitchFamily="34" charset="0"/>
              </a:rPr>
              <a:t>Ó</a:t>
            </a:r>
            <a:r>
              <a:rPr lang="en-US" altLang="es-ES" sz="2220">
                <a:latin typeface="Arial" panose="020B0604020202020204" pitchFamily="34" charset="0"/>
                <a:cs typeface="Arial" panose="020B0604020202020204" pitchFamily="34" charset="0"/>
              </a:rPr>
              <a:t>N AL P</a:t>
            </a:r>
            <a:r>
              <a:rPr lang="en-US" altLang="en-US" sz="2220">
                <a:latin typeface="Arial" panose="020B0604020202020204" pitchFamily="34" charset="0"/>
                <a:cs typeface="Arial" panose="020B0604020202020204" pitchFamily="34" charset="0"/>
              </a:rPr>
              <a:t>Ú</a:t>
            </a:r>
            <a:r>
              <a:rPr lang="en-US" altLang="es-ES" sz="2220">
                <a:latin typeface="Arial" panose="020B0604020202020204" pitchFamily="34" charset="0"/>
                <a:cs typeface="Arial" panose="020B0604020202020204" pitchFamily="34" charset="0"/>
              </a:rPr>
              <a:t>BLICO EN OFICINA DEL GAD RURAL PARROQUIA LA VICTORIA.</a:t>
            </a:r>
          </a:p>
        </p:txBody>
      </p:sp>
      <p:pic>
        <p:nvPicPr>
          <p:cNvPr id="1238550196"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975485" y="1691005"/>
            <a:ext cx="7952740" cy="510032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fontScale="90000"/>
          </a:bodyPr>
          <a:lstStyle/>
          <a:p>
            <a:pPr algn="just"/>
            <a:br>
              <a:rPr lang="en-US" altLang="es-ES"/>
            </a:br>
            <a:r>
              <a:rPr lang="en-US" altLang="es-ES" sz="2000" b="1"/>
              <a:t>MI</a:t>
            </a:r>
            <a:r>
              <a:rPr lang="en-US" altLang="en-US" sz="2000" b="1"/>
              <a:t>É</a:t>
            </a:r>
            <a:r>
              <a:rPr lang="en-US" altLang="es-ES" sz="2000" b="1"/>
              <a:t>RCOLES 26 DE JUNIO, EN LA MA</a:t>
            </a:r>
            <a:r>
              <a:rPr lang="en-US" altLang="en-US" sz="2000" b="1"/>
              <a:t>Ñ</a:t>
            </a:r>
            <a:r>
              <a:rPr lang="en-US" altLang="es-ES" sz="2000" b="1"/>
              <a:t>ANA ATENCI</a:t>
            </a:r>
            <a:r>
              <a:rPr lang="en-US" altLang="en-US" sz="2000" b="1"/>
              <a:t>Ó</a:t>
            </a:r>
            <a:r>
              <a:rPr lang="en-US" altLang="es-ES" sz="2000" b="1"/>
              <a:t>N AL P</a:t>
            </a:r>
            <a:r>
              <a:rPr lang="en-US" altLang="en-US" sz="2000" b="1"/>
              <a:t>Ú</a:t>
            </a:r>
            <a:r>
              <a:rPr lang="en-US" altLang="es-ES" sz="2000" b="1"/>
              <a:t>BLICO EN LA OFICINA DEL GAD RURAL PARROQUIA A VICTORIA. EN LA TARDE PARTICIPE DE LA INTEGRACI</a:t>
            </a:r>
            <a:r>
              <a:rPr lang="en-US" altLang="en-US" sz="2000" b="1"/>
              <a:t>Ó</a:t>
            </a:r>
            <a:r>
              <a:rPr lang="en-US" altLang="es-ES" sz="2000" b="1"/>
              <a:t>N CON LOS ADULTOS MAYORES QUE SON PARTE DEL PROYECTO POR CELEBRAR EL D</a:t>
            </a:r>
            <a:r>
              <a:rPr lang="en-US" altLang="en-US" sz="2000" b="1"/>
              <a:t>Í</a:t>
            </a:r>
            <a:r>
              <a:rPr lang="en-US" altLang="es-ES" sz="2000" b="1"/>
              <a:t>A DEL PADRE.</a:t>
            </a:r>
          </a:p>
        </p:txBody>
      </p:sp>
      <p:pic>
        <p:nvPicPr>
          <p:cNvPr id="353446467" name="Imagen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 y="1691005"/>
            <a:ext cx="6230620" cy="5166995"/>
          </a:xfrm>
          <a:prstGeom prst="rect">
            <a:avLst/>
          </a:prstGeom>
          <a:noFill/>
        </p:spPr>
      </p:pic>
      <p:pic>
        <p:nvPicPr>
          <p:cNvPr id="17" name="Imagen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231255" y="1681480"/>
            <a:ext cx="5882640" cy="5176520"/>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VIERNES 28 DE JUNIO, EN LA TARDE REALICE LA INSPECCI</a:t>
            </a:r>
            <a:r>
              <a:rPr lang="en-US" altLang="en-US" sz="2000" b="1"/>
              <a:t>Ó</a:t>
            </a:r>
            <a:r>
              <a:rPr lang="en-US" altLang="es-ES" sz="2000" b="1"/>
              <a:t>N DE LA CASA COMUNAL SITIO RIO NEGRO CON LA PRESENCIA DE LOS COMPA</a:t>
            </a:r>
            <a:r>
              <a:rPr lang="en-US" altLang="en-US" sz="2000" b="1"/>
              <a:t>Ñ</a:t>
            </a:r>
            <a:r>
              <a:rPr lang="en-US" altLang="es-ES" sz="2000" b="1"/>
              <a:t>EROS DEL GAD Y LA T</a:t>
            </a:r>
            <a:r>
              <a:rPr lang="en-US" altLang="en-US" sz="2000" b="1"/>
              <a:t>É</a:t>
            </a:r>
            <a:r>
              <a:rPr lang="en-US" altLang="es-ES" sz="2000" b="1"/>
              <a:t>CNICA DEL BDE PARA VERIFICAR QUE YA LOS TRABAJOS EST</a:t>
            </a:r>
            <a:r>
              <a:rPr lang="en-US" altLang="en-US" sz="2000" b="1"/>
              <a:t>Á</a:t>
            </a:r>
            <a:r>
              <a:rPr lang="en-US" altLang="es-ES" sz="2000" b="1"/>
              <a:t>N CULMINADOS EN SU TOTALIDAD PARA PODER INAUGURAR </a:t>
            </a:r>
          </a:p>
        </p:txBody>
      </p:sp>
      <p:pic>
        <p:nvPicPr>
          <p:cNvPr id="1248406607" name="Imagen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315720" y="1691005"/>
            <a:ext cx="9628505" cy="516763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957262"/>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t>Miercoles 03 de enero atencion al publico en las ocifinas de l GAD Rural Prroquia La Victoria</a:t>
            </a:r>
          </a:p>
        </p:txBody>
      </p:sp>
      <p:pic>
        <p:nvPicPr>
          <p:cNvPr id="5" name="Imagen 5" descr="C:\Users\COREI5\Downloads\WhatsApp Image 2024-04-17 at 8.07.05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2343785" y="957580"/>
            <a:ext cx="6991985" cy="582358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35" y="365125"/>
            <a:ext cx="12192000" cy="1325880"/>
          </a:xfrm>
          <a:solidFill>
            <a:schemeClr val="accent6">
              <a:lumMod val="40000"/>
              <a:lumOff val="60000"/>
            </a:schemeClr>
          </a:solidFill>
        </p:spPr>
        <p:txBody>
          <a:bodyPr>
            <a:normAutofit/>
          </a:bodyPr>
          <a:lstStyle/>
          <a:p>
            <a:r>
              <a:rPr lang="en-US" altLang="es-ES" sz="2000" b="1"/>
              <a:t>MI</a:t>
            </a:r>
            <a:r>
              <a:rPr lang="en-US" altLang="en-US" sz="2000" b="1"/>
              <a:t>É</a:t>
            </a:r>
            <a:r>
              <a:rPr lang="en-US" altLang="es-ES" sz="2000" b="1"/>
              <a:t>RCOLES 03 DE JUNIO, EN LA MA</a:t>
            </a:r>
            <a:r>
              <a:rPr lang="en-US" altLang="en-US" sz="2000" b="1"/>
              <a:t>Ñ</a:t>
            </a:r>
            <a:r>
              <a:rPr lang="en-US" altLang="es-ES" sz="2000" b="1"/>
              <a:t>ANA REALICE ATENCI</a:t>
            </a:r>
            <a:r>
              <a:rPr lang="en-US" altLang="en-US" sz="2000" b="1"/>
              <a:t>Ó</a:t>
            </a:r>
            <a:r>
              <a:rPr lang="en-US" altLang="es-ES" sz="2000" b="1"/>
              <a:t>N AL P</a:t>
            </a:r>
            <a:r>
              <a:rPr lang="en-US" altLang="en-US" sz="2000" b="1"/>
              <a:t>Ú</a:t>
            </a:r>
            <a:r>
              <a:rPr lang="en-US" altLang="es-ES" sz="2000" b="1"/>
              <a:t>BLICO EN OFICINA GAD RURAL PARROQUIA LA VICTORIA.</a:t>
            </a:r>
          </a:p>
        </p:txBody>
      </p:sp>
      <p:pic>
        <p:nvPicPr>
          <p:cNvPr id="192049935"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30730" y="1691005"/>
            <a:ext cx="8053705" cy="516636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718945"/>
          </a:xfrm>
          <a:solidFill>
            <a:schemeClr val="accent6">
              <a:lumMod val="40000"/>
              <a:lumOff val="60000"/>
            </a:schemeClr>
          </a:solidFill>
        </p:spPr>
        <p:txBody>
          <a:bodyPr>
            <a:normAutofit fontScale="90000"/>
          </a:bodyPr>
          <a:lstStyle/>
          <a:p>
            <a:pPr algn="just"/>
            <a:r>
              <a:rPr lang="en-US" altLang="es-ES" sz="2000" b="1"/>
              <a:t>JUEVES 04 DE JUNIO, ASIST</a:t>
            </a:r>
            <a:r>
              <a:rPr lang="en-US" altLang="en-US" sz="2000" b="1"/>
              <a:t>Í</a:t>
            </a:r>
            <a:r>
              <a:rPr lang="en-US" altLang="es-ES" sz="2000" b="1"/>
              <a:t> AL CAMPAMENTO DE PREFECTURA EL ORO QUE SE ENCUENTRA EN BELLA INDIA, CON LOS MORADORES DEL SITIO SAN JOAQU</a:t>
            </a:r>
            <a:r>
              <a:rPr lang="en-US" altLang="en-US" sz="2000" b="1"/>
              <a:t>Í</a:t>
            </a:r>
            <a:r>
              <a:rPr lang="en-US" altLang="es-ES" sz="2000" b="1"/>
              <a:t>N Y CON LOS COMPA</a:t>
            </a:r>
            <a:r>
              <a:rPr lang="en-US" altLang="en-US" sz="2000" b="1"/>
              <a:t>Ñ</a:t>
            </a:r>
            <a:r>
              <a:rPr lang="en-US" altLang="es-ES" sz="2000" b="1"/>
              <a:t>EROS QUE SON PARTE DE DEL GAD, PARA SOLICITAR DE MANERA URGENTE SE TERMINE CON EL ASFALTO DE LA V</a:t>
            </a:r>
            <a:r>
              <a:rPr lang="en-US" altLang="en-US" sz="2000" b="1"/>
              <a:t>Í</a:t>
            </a:r>
            <a:r>
              <a:rPr lang="en-US" altLang="es-ES" sz="2000" b="1"/>
              <a:t>A RIO NEGRO SAN JOAQU</a:t>
            </a:r>
            <a:r>
              <a:rPr lang="en-US" altLang="en-US" sz="2000" b="1"/>
              <a:t>Í</a:t>
            </a:r>
            <a:r>
              <a:rPr lang="en-US" altLang="es-ES" sz="2000" b="1"/>
              <a:t>N. EN LA TARDE REALICE UNA INSPECCI</a:t>
            </a:r>
            <a:r>
              <a:rPr lang="en-US" altLang="en-US" sz="2000" b="1"/>
              <a:t>Ó</a:t>
            </a:r>
            <a:r>
              <a:rPr lang="en-US" altLang="es-ES" sz="2000" b="1"/>
              <a:t>N CON EL COMPA</a:t>
            </a:r>
            <a:r>
              <a:rPr lang="en-US" altLang="en-US" sz="2000" b="1"/>
              <a:t>Ñ</a:t>
            </a:r>
            <a:r>
              <a:rPr lang="en-US" altLang="es-ES" sz="2000" b="1"/>
              <a:t>ERO VOCAL SR. LUIS CASTRO, EN LA V</a:t>
            </a:r>
            <a:r>
              <a:rPr lang="en-US" altLang="en-US" sz="2000" b="1"/>
              <a:t>Í</a:t>
            </a:r>
            <a:r>
              <a:rPr lang="en-US" altLang="es-ES" sz="2000" b="1"/>
              <a:t>A LA VICTORIA EL PARA</a:t>
            </a:r>
            <a:r>
              <a:rPr lang="en-US" altLang="en-US" sz="2000" b="1"/>
              <a:t>Í</a:t>
            </a:r>
            <a:r>
              <a:rPr lang="en-US" altLang="es-ES" sz="2000" b="1"/>
              <a:t>SO DONDE LOS MORADORES COMENTAN QUE UNA L</a:t>
            </a:r>
            <a:r>
              <a:rPr lang="en-US" altLang="en-US" sz="2000" b="1"/>
              <a:t>Í</a:t>
            </a:r>
            <a:r>
              <a:rPr lang="en-US" altLang="es-ES" sz="2000" b="1"/>
              <a:t>NEA POR DONDE PASA EL BANANO LA COLOCA EN LA V</a:t>
            </a:r>
            <a:r>
              <a:rPr lang="en-US" altLang="en-US" sz="2000" b="1"/>
              <a:t>Í</a:t>
            </a:r>
            <a:r>
              <a:rPr lang="en-US" altLang="es-ES" sz="2000" b="1"/>
              <a:t>A Y ESTO HA GENERADO PROBLEMA Y QUE LA DEJAN AH</a:t>
            </a:r>
            <a:r>
              <a:rPr lang="en-US" altLang="en-US" sz="2000" b="1"/>
              <a:t>Í</a:t>
            </a:r>
            <a:r>
              <a:rPr lang="en-US" altLang="es-ES" sz="2000" b="1"/>
              <a:t> CERRADA Y DE ESTA MANERA OBSTACULIZAN EL PASO VEH</a:t>
            </a:r>
            <a:r>
              <a:rPr lang="en-US" altLang="en-US" sz="2000" b="1"/>
              <a:t>Í</a:t>
            </a:r>
            <a:r>
              <a:rPr lang="en-US" altLang="es-ES" sz="2000" b="1"/>
              <a:t>CULOS</a:t>
            </a:r>
          </a:p>
        </p:txBody>
      </p:sp>
      <p:pic>
        <p:nvPicPr>
          <p:cNvPr id="871671352" name="Imagen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835" y="2152015"/>
            <a:ext cx="5746750" cy="4705985"/>
          </a:xfrm>
          <a:prstGeom prst="rect">
            <a:avLst/>
          </a:prstGeom>
          <a:noFill/>
        </p:spPr>
      </p:pic>
      <p:pic>
        <p:nvPicPr>
          <p:cNvPr id="258921902"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92800" y="2084070"/>
            <a:ext cx="6298565" cy="477393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br>
              <a:rPr lang="en-US" altLang="es-ES"/>
            </a:br>
            <a:r>
              <a:rPr lang="en-US" altLang="es-ES" sz="2000" b="1"/>
              <a:t>MI</a:t>
            </a:r>
            <a:r>
              <a:rPr lang="en-US" altLang="en-US" sz="2000" b="1"/>
              <a:t>É</a:t>
            </a:r>
            <a:r>
              <a:rPr lang="en-US" altLang="es-ES" sz="2000" b="1"/>
              <a:t>RCOLES 10 DE JULIO, EN LA MA</a:t>
            </a:r>
            <a:r>
              <a:rPr lang="en-US" altLang="en-US" sz="2000" b="1"/>
              <a:t>Ñ</a:t>
            </a:r>
            <a:r>
              <a:rPr lang="en-US" altLang="es-ES" sz="2000" b="1"/>
              <a:t>ANA REALICE ATENCI</a:t>
            </a:r>
            <a:r>
              <a:rPr lang="en-US" altLang="en-US" sz="2000" b="1"/>
              <a:t>Ó</a:t>
            </a:r>
            <a:r>
              <a:rPr lang="en-US" altLang="es-ES" sz="2000" b="1"/>
              <a:t>N AL P</a:t>
            </a:r>
            <a:r>
              <a:rPr lang="en-US" altLang="en-US" sz="2000" b="1"/>
              <a:t>Ú</a:t>
            </a:r>
            <a:r>
              <a:rPr lang="en-US" altLang="es-ES" sz="2000" b="1"/>
              <a:t>BLICO EN OFICINA GAD RURAL PARROQUIA LA VICTORIA.</a:t>
            </a:r>
          </a:p>
        </p:txBody>
      </p:sp>
      <p:pic>
        <p:nvPicPr>
          <p:cNvPr id="101883558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04440" y="1691005"/>
            <a:ext cx="7714615" cy="516699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LUNES 15 DE JULIO, PARTICIPE DE  LA INAUGURACI</a:t>
            </a:r>
            <a:r>
              <a:rPr lang="en-US" altLang="en-US" sz="2000" b="1"/>
              <a:t>Ó</a:t>
            </a:r>
            <a:r>
              <a:rPr lang="en-US" altLang="es-ES" sz="2000" b="1"/>
              <a:t>N DEL TALLER DE MANUALIDADES CON LOS NI</a:t>
            </a:r>
            <a:r>
              <a:rPr lang="en-US" altLang="en-US" sz="2000" b="1"/>
              <a:t>Ñ</a:t>
            </a:r>
            <a:r>
              <a:rPr lang="en-US" altLang="es-ES" sz="2000" b="1"/>
              <a:t>OS DE LA CABECERA PARROQUIAL,</a:t>
            </a:r>
          </a:p>
        </p:txBody>
      </p:sp>
      <p:pic>
        <p:nvPicPr>
          <p:cNvPr id="457656401"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5617210" cy="5166995"/>
          </a:xfrm>
          <a:prstGeom prst="rect">
            <a:avLst/>
          </a:prstGeom>
          <a:noFill/>
        </p:spPr>
      </p:pic>
      <p:pic>
        <p:nvPicPr>
          <p:cNvPr id="1263902362" name="Image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17845" y="1691005"/>
            <a:ext cx="6574155" cy="510794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4301"/>
            <a:ext cx="12192000" cy="1271587"/>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a:bodyPr>
          <a:lstStyle/>
          <a:p>
            <a:br>
              <a:rPr lang="es-EC" sz="1800" kern="100" dirty="0">
                <a:effectLst/>
                <a:latin typeface="Arial" panose="020B0604020202020204" pitchFamily="34" charset="0"/>
                <a:ea typeface="Calibri" panose="020F0502020204030204" charset="0"/>
                <a:cs typeface="Times New Roman" panose="02020603050405020304" pitchFamily="18" charset="0"/>
              </a:rPr>
            </a:br>
            <a:r>
              <a:rPr lang="en-US" altLang="es-ES" sz="2000" dirty="0">
                <a:solidFill>
                  <a:schemeClr val="tx1"/>
                </a:solidFill>
              </a:rPr>
              <a:t>MARTES 16 DE JULIO, REALICE UN RECORRIDO EN LA V</a:t>
            </a:r>
            <a:r>
              <a:rPr lang="en-US" altLang="en-US" sz="2000" dirty="0">
                <a:solidFill>
                  <a:schemeClr val="tx1"/>
                </a:solidFill>
              </a:rPr>
              <a:t>Í</a:t>
            </a:r>
            <a:r>
              <a:rPr lang="en-US" altLang="es-ES" sz="2000" dirty="0">
                <a:solidFill>
                  <a:schemeClr val="tx1"/>
                </a:solidFill>
              </a:rPr>
              <a:t>A RIO NEGRO SAN JOAQU</a:t>
            </a:r>
            <a:r>
              <a:rPr lang="en-US" altLang="en-US" sz="2000" dirty="0">
                <a:solidFill>
                  <a:schemeClr val="tx1"/>
                </a:solidFill>
              </a:rPr>
              <a:t>Í</a:t>
            </a:r>
            <a:r>
              <a:rPr lang="en-US" altLang="es-ES" sz="2000" dirty="0">
                <a:solidFill>
                  <a:schemeClr val="tx1"/>
                </a:solidFill>
              </a:rPr>
              <a:t>N, JUNTO AL ING. CLEMENTE BRAVO PREFECTO DE LA PROVINCIA DE EL ORO Y LOS COMPA</a:t>
            </a:r>
            <a:r>
              <a:rPr lang="en-US" altLang="en-US" sz="2000" dirty="0">
                <a:solidFill>
                  <a:schemeClr val="tx1"/>
                </a:solidFill>
              </a:rPr>
              <a:t>Ñ</a:t>
            </a:r>
            <a:r>
              <a:rPr lang="en-US" altLang="es-ES" sz="2000" dirty="0">
                <a:solidFill>
                  <a:schemeClr val="tx1"/>
                </a:solidFill>
              </a:rPr>
              <a:t>EROS QUE SON PARTE DEL GAD Y MIEMBROS DE LA COMUNIDAD DONDE SE REALIZAR EL ASFALTO CON LA COLABORACI</a:t>
            </a:r>
            <a:r>
              <a:rPr lang="en-US" altLang="en-US" sz="2000" dirty="0">
                <a:solidFill>
                  <a:schemeClr val="tx1"/>
                </a:solidFill>
              </a:rPr>
              <a:t>Ó</a:t>
            </a:r>
            <a:r>
              <a:rPr lang="en-US" altLang="es-ES" sz="2000" dirty="0">
                <a:solidFill>
                  <a:schemeClr val="tx1"/>
                </a:solidFill>
              </a:rPr>
              <a:t>N DE LA PREFECTURA DE EL ORO</a:t>
            </a:r>
          </a:p>
        </p:txBody>
      </p:sp>
      <p:pic>
        <p:nvPicPr>
          <p:cNvPr id="1305770364"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561465" y="1386840"/>
            <a:ext cx="9541510" cy="547116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85862"/>
          </a:xfr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a:normAutofit fontScale="90000"/>
          </a:bodyPr>
          <a:lstStyle/>
          <a:p>
            <a:pPr algn="just"/>
            <a:r>
              <a:rPr lang="en-US" altLang="es-ES" sz="2000" dirty="0">
                <a:solidFill>
                  <a:schemeClr val="tx1"/>
                </a:solidFill>
              </a:rPr>
              <a:t>MI</a:t>
            </a:r>
            <a:r>
              <a:rPr lang="en-US" altLang="en-US" sz="2000" dirty="0">
                <a:solidFill>
                  <a:schemeClr val="tx1"/>
                </a:solidFill>
              </a:rPr>
              <a:t>É</a:t>
            </a:r>
            <a:r>
              <a:rPr lang="en-US" altLang="es-ES" sz="2000" dirty="0">
                <a:solidFill>
                  <a:schemeClr val="tx1"/>
                </a:solidFill>
              </a:rPr>
              <a:t>RCOLES 17 DE JULIO, REALICE INSPECCI</a:t>
            </a:r>
            <a:r>
              <a:rPr lang="en-US" altLang="en-US" sz="2000" dirty="0">
                <a:solidFill>
                  <a:schemeClr val="tx1"/>
                </a:solidFill>
              </a:rPr>
              <a:t>Ó</a:t>
            </a:r>
            <a:r>
              <a:rPr lang="en-US" altLang="es-ES" sz="2000" dirty="0">
                <a:solidFill>
                  <a:schemeClr val="tx1"/>
                </a:solidFill>
              </a:rPr>
              <a:t>N EN EL SITIO LA VIRGINIA DONDE LOS T</a:t>
            </a:r>
            <a:r>
              <a:rPr lang="en-US" altLang="en-US" sz="2000" dirty="0">
                <a:solidFill>
                  <a:schemeClr val="tx1"/>
                </a:solidFill>
              </a:rPr>
              <a:t>É</a:t>
            </a:r>
            <a:r>
              <a:rPr lang="en-US" altLang="es-ES" sz="2000" dirty="0">
                <a:solidFill>
                  <a:schemeClr val="tx1"/>
                </a:solidFill>
              </a:rPr>
              <a:t>CNICOS DEL GAD MUNICIPAL DEL CANT</a:t>
            </a:r>
            <a:r>
              <a:rPr lang="en-US" altLang="en-US" sz="2000" dirty="0">
                <a:solidFill>
                  <a:schemeClr val="tx1"/>
                </a:solidFill>
              </a:rPr>
              <a:t>Ó</a:t>
            </a:r>
            <a:r>
              <a:rPr lang="en-US" altLang="es-ES" sz="2000" dirty="0">
                <a:solidFill>
                  <a:schemeClr val="tx1"/>
                </a:solidFill>
              </a:rPr>
              <a:t>N SANTA REALIZARON COLOCACI</a:t>
            </a:r>
            <a:r>
              <a:rPr lang="en-US" altLang="en-US" sz="2000" dirty="0">
                <a:solidFill>
                  <a:schemeClr val="tx1"/>
                </a:solidFill>
              </a:rPr>
              <a:t>Ó</a:t>
            </a:r>
            <a:r>
              <a:rPr lang="en-US" altLang="es-ES" sz="2000" dirty="0">
                <a:solidFill>
                  <a:schemeClr val="tx1"/>
                </a:solidFill>
              </a:rPr>
              <a:t>N DE PUNTOS DONDE SE VA REALIZAR EL ARREGLO DE LA V</a:t>
            </a:r>
            <a:r>
              <a:rPr lang="en-US" altLang="en-US" sz="2000" dirty="0">
                <a:solidFill>
                  <a:schemeClr val="tx1"/>
                </a:solidFill>
              </a:rPr>
              <a:t>Í</a:t>
            </a:r>
            <a:r>
              <a:rPr lang="en-US" altLang="es-ES" sz="2000" dirty="0">
                <a:solidFill>
                  <a:schemeClr val="tx1"/>
                </a:solidFill>
              </a:rPr>
              <a:t>A, ENTRADA SITIO LA VIRGINIA EL MISMO DIA EN LA TARDE REALIZAMOS LA ENTREGA DE AYUDAS PARA EL SUBCENTRO DE SALUD EN EL SITIO RIO NEGRO Y ENTREGA DE IMPLEMENTOS DEPORTIVOS A UN GRUPO DE J</a:t>
            </a:r>
            <a:r>
              <a:rPr lang="en-US" altLang="en-US" sz="2000" dirty="0">
                <a:solidFill>
                  <a:schemeClr val="tx1"/>
                </a:solidFill>
              </a:rPr>
              <a:t>Ó</a:t>
            </a:r>
            <a:r>
              <a:rPr lang="en-US" altLang="es-ES" sz="2000" dirty="0">
                <a:solidFill>
                  <a:schemeClr val="tx1"/>
                </a:solidFill>
              </a:rPr>
              <a:t>VENES  EN EL SITIO EL PARA</a:t>
            </a:r>
            <a:r>
              <a:rPr lang="en-US" altLang="en-US" sz="2000" dirty="0">
                <a:solidFill>
                  <a:schemeClr val="tx1"/>
                </a:solidFill>
              </a:rPr>
              <a:t>Í</a:t>
            </a:r>
            <a:r>
              <a:rPr lang="en-US" altLang="es-ES" sz="2000" dirty="0">
                <a:solidFill>
                  <a:schemeClr val="tx1"/>
                </a:solidFill>
              </a:rPr>
              <a:t>SO. </a:t>
            </a:r>
          </a:p>
        </p:txBody>
      </p:sp>
      <p:pic>
        <p:nvPicPr>
          <p:cNvPr id="172799270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 y="1186180"/>
            <a:ext cx="5869940" cy="5671820"/>
          </a:xfrm>
          <a:prstGeom prst="rect">
            <a:avLst/>
          </a:prstGeom>
          <a:noFill/>
        </p:spPr>
      </p:pic>
      <p:pic>
        <p:nvPicPr>
          <p:cNvPr id="830733389"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870575" y="1186180"/>
            <a:ext cx="6321425" cy="567182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fontScale="90000"/>
          </a:bodyPr>
          <a:lstStyle/>
          <a:p>
            <a:pPr algn="just"/>
            <a:br>
              <a:rPr lang="en-US" altLang="es-ES"/>
            </a:br>
            <a:r>
              <a:rPr lang="en-US" altLang="es-ES" sz="2000" b="1"/>
              <a:t>JUEVES 25 DE JULIO, EN LA MA</a:t>
            </a:r>
            <a:r>
              <a:rPr lang="en-US" altLang="en-US" sz="2000" b="1"/>
              <a:t>Ñ</a:t>
            </a:r>
            <a:r>
              <a:rPr lang="en-US" altLang="es-ES" sz="2000" b="1"/>
              <a:t>ANA ATENCI</a:t>
            </a:r>
            <a:r>
              <a:rPr lang="en-US" altLang="en-US" sz="2000" b="1"/>
              <a:t>Ó</a:t>
            </a:r>
            <a:r>
              <a:rPr lang="en-US" altLang="es-ES" sz="2000" b="1"/>
              <a:t>N AL P</a:t>
            </a:r>
            <a:r>
              <a:rPr lang="en-US" altLang="en-US" sz="2000" b="1"/>
              <a:t>Ú</a:t>
            </a:r>
            <a:r>
              <a:rPr lang="en-US" altLang="es-ES" sz="2000" b="1"/>
              <a:t>BLICO EN LA OFICINA DEL GAD RURAL PARROQUIA A VICTORIA. AL MEDIO D</a:t>
            </a:r>
            <a:r>
              <a:rPr lang="en-US" altLang="en-US" sz="2000" b="1"/>
              <a:t>Í</a:t>
            </a:r>
            <a:r>
              <a:rPr lang="en-US" altLang="es-ES" sz="2000" b="1"/>
              <a:t>A PARTICIPE DEL DESFILE Y SESI</a:t>
            </a:r>
            <a:r>
              <a:rPr lang="en-US" altLang="en-US" sz="2000" b="1"/>
              <a:t>Ó</a:t>
            </a:r>
            <a:r>
              <a:rPr lang="en-US" altLang="es-ES" sz="2000" b="1"/>
              <a:t>N SOLEMNE EN LA PARROQUIA SAN JUNA DE CERRO AZUL POR CELEBRAR SU U A</a:t>
            </a:r>
            <a:r>
              <a:rPr lang="en-US" altLang="en-US" sz="2000" b="1"/>
              <a:t>Ñ</a:t>
            </a:r>
            <a:r>
              <a:rPr lang="en-US" altLang="es-ES" sz="2000" b="1"/>
              <a:t>O M</a:t>
            </a:r>
            <a:r>
              <a:rPr lang="en-US" altLang="en-US" sz="2000" b="1"/>
              <a:t>Á</a:t>
            </a:r>
            <a:r>
              <a:rPr lang="en-US" altLang="es-ES" sz="2000" b="1"/>
              <a:t>S DE ANIVERSARIO.</a:t>
            </a:r>
          </a:p>
        </p:txBody>
      </p:sp>
      <p:pic>
        <p:nvPicPr>
          <p:cNvPr id="785169534"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93570" y="1691005"/>
            <a:ext cx="8172450" cy="516636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VIERNES 26 DE JULIO PARTICIPE DE UNA REUNI</a:t>
            </a:r>
            <a:r>
              <a:rPr lang="en-US" altLang="en-US" sz="2000" b="1"/>
              <a:t>Ó</a:t>
            </a:r>
            <a:r>
              <a:rPr lang="en-US" altLang="es-ES" sz="2000" b="1"/>
              <a:t>N DE TRABAJO CON LA PRESENCIA DE LOS COMPA</a:t>
            </a:r>
            <a:r>
              <a:rPr lang="en-US" altLang="en-US" sz="2000" b="1"/>
              <a:t>Ñ</a:t>
            </a:r>
            <a:r>
              <a:rPr lang="en-US" altLang="es-ES" sz="2000" b="1"/>
              <a:t>EROS QUE SON PARTE DEL GAD RURAL PARROQUIA LA VICTORIA Y LA ING. LENNY RAM</a:t>
            </a:r>
            <a:r>
              <a:rPr lang="en-US" altLang="en-US" sz="2000" b="1"/>
              <a:t>Ó</a:t>
            </a:r>
            <a:r>
              <a:rPr lang="en-US" altLang="es-ES" sz="2000" b="1"/>
              <a:t>N, T</a:t>
            </a:r>
            <a:r>
              <a:rPr lang="en-US" altLang="en-US" sz="2000" b="1"/>
              <a:t>É</a:t>
            </a:r>
            <a:r>
              <a:rPr lang="en-US" altLang="es-ES" sz="2000" b="1"/>
              <a:t>CNICA ENCARGADA DEL PDYOT DEL GAD MUNICIPAL.</a:t>
            </a:r>
          </a:p>
        </p:txBody>
      </p:sp>
      <p:pic>
        <p:nvPicPr>
          <p:cNvPr id="465213022" name="Imagen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496695" y="1691005"/>
            <a:ext cx="9451340" cy="5166360"/>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MI</a:t>
            </a:r>
            <a:r>
              <a:rPr lang="en-US" altLang="en-US" sz="2000" b="1"/>
              <a:t>É</a:t>
            </a:r>
            <a:r>
              <a:rPr lang="en-US" altLang="es-ES" sz="2000" b="1"/>
              <a:t>RCOLES 07 DE AGOSTO, EN LA MA</a:t>
            </a:r>
            <a:r>
              <a:rPr lang="en-US" altLang="en-US" sz="2000" b="1"/>
              <a:t>Ñ</a:t>
            </a:r>
            <a:r>
              <a:rPr lang="en-US" altLang="es-ES" sz="2000" b="1"/>
              <a:t>ANA PARTICIPE DEL DESFILE Y SESI</a:t>
            </a:r>
            <a:r>
              <a:rPr lang="en-US" altLang="en-US" sz="2000" b="1"/>
              <a:t>Ó</a:t>
            </a:r>
            <a:r>
              <a:rPr lang="en-US" altLang="es-ES" sz="2000" b="1"/>
              <a:t>N SOLEMNE EN LA PARROQUIA BELLAMARIA POR CELEBRAR SUS FIESTAS DE ANIVERSARIO. AS</a:t>
            </a:r>
            <a:r>
              <a:rPr lang="en-US" altLang="en-US" sz="2000" b="1"/>
              <a:t>Í</a:t>
            </a:r>
            <a:r>
              <a:rPr lang="en-US" altLang="es-ES" sz="2000" b="1"/>
              <a:t> TAMBI</a:t>
            </a:r>
            <a:r>
              <a:rPr lang="en-US" altLang="en-US" sz="2000" b="1"/>
              <a:t>É</a:t>
            </a:r>
            <a:r>
              <a:rPr lang="en-US" altLang="es-ES" sz="2000" b="1"/>
              <a:t>N EN LA TARDE PARTICIPE DE LA INAUGURACI</a:t>
            </a:r>
            <a:r>
              <a:rPr lang="en-US" altLang="en-US" sz="2000" b="1"/>
              <a:t>Ó</a:t>
            </a:r>
            <a:r>
              <a:rPr lang="en-US" altLang="es-ES" sz="2000" b="1"/>
              <a:t>N DE LA CUBIERTA MET</a:t>
            </a:r>
            <a:r>
              <a:rPr lang="en-US" altLang="en-US" sz="2000" b="1"/>
              <a:t>Á</a:t>
            </a:r>
            <a:r>
              <a:rPr lang="en-US" altLang="es-ES" sz="2000" b="1"/>
              <a:t>LICA CANCHA DE DEPORTES SITIO LA QUEBRADA, OBRA QUE SE LOGRO CONSTRUIR GRACIAS AL APOYO DE LA ALCALD</a:t>
            </a:r>
            <a:r>
              <a:rPr lang="en-US" altLang="en-US" sz="2000" b="1"/>
              <a:t>Í</a:t>
            </a:r>
            <a:r>
              <a:rPr lang="en-US" altLang="es-ES" sz="2000" b="1"/>
              <a:t>A DEL CANT</a:t>
            </a:r>
            <a:r>
              <a:rPr lang="en-US" altLang="en-US" sz="2000" b="1"/>
              <a:t>Ó</a:t>
            </a:r>
            <a:r>
              <a:rPr lang="en-US" altLang="es-ES" sz="2000" b="1"/>
              <a:t>N SANTA ROSA</a:t>
            </a:r>
          </a:p>
        </p:txBody>
      </p:sp>
      <p:pic>
        <p:nvPicPr>
          <p:cNvPr id="2069409200"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4074160" cy="5093335"/>
          </a:xfrm>
          <a:prstGeom prst="rect">
            <a:avLst/>
          </a:prstGeom>
          <a:noFill/>
        </p:spPr>
      </p:pic>
      <p:pic>
        <p:nvPicPr>
          <p:cNvPr id="791510192" name="Image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4160" y="1691005"/>
            <a:ext cx="3895090" cy="5093335"/>
          </a:xfrm>
          <a:prstGeom prst="rect">
            <a:avLst/>
          </a:prstGeom>
          <a:noFill/>
        </p:spPr>
      </p:pic>
      <p:pic>
        <p:nvPicPr>
          <p:cNvPr id="2051993094" name="Imagen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969885" y="1691005"/>
            <a:ext cx="4221480" cy="516763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LUNES 19 D AGOSTO PARTICIPE DE LA CLAUSURA DEL PROYECTO DE MANUALIDADES CON LOS NI</a:t>
            </a:r>
            <a:r>
              <a:rPr lang="en-US" altLang="en-US" sz="2000" b="1"/>
              <a:t>Ñ</a:t>
            </a:r>
            <a:r>
              <a:rPr lang="en-US" altLang="es-ES" sz="2000" b="1"/>
              <a:t>OS DE LA PARROQUIA LA VICTORIA EJECUTADO POR MI COMISI</a:t>
            </a:r>
            <a:r>
              <a:rPr lang="en-US" altLang="en-US" sz="2000" b="1"/>
              <a:t>Ó</a:t>
            </a:r>
            <a:r>
              <a:rPr lang="en-US" altLang="es-ES" sz="2000" b="1"/>
              <a:t>N DE PRODUCTIVIDAD</a:t>
            </a:r>
          </a:p>
        </p:txBody>
      </p:sp>
      <p:pic>
        <p:nvPicPr>
          <p:cNvPr id="423387397"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35" y="1691005"/>
            <a:ext cx="5655310" cy="5166360"/>
          </a:xfrm>
          <a:prstGeom prst="rect">
            <a:avLst/>
          </a:prstGeom>
          <a:noFill/>
        </p:spPr>
      </p:pic>
      <p:pic>
        <p:nvPicPr>
          <p:cNvPr id="1693556377" name="Imagen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55945" y="1691005"/>
            <a:ext cx="6535420" cy="516699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842962"/>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rcoles 17 de enero participe de la socializaci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sobre redici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de cuentas 2023 en la Parroquia Bellavista.</a:t>
            </a:r>
          </a:p>
        </p:txBody>
      </p:sp>
      <p:pic>
        <p:nvPicPr>
          <p:cNvPr id="4" name="Imagen 3" descr="C:\Users\CISNE@COMPU\Desktop\424761a0-d9ed-45a6-9583-005f9f5a8322.jpg"/>
          <p:cNvPicPr/>
          <p:nvPr/>
        </p:nvPicPr>
        <p:blipFill>
          <a:blip r:embed="rId2" cstate="print">
            <a:extLst>
              <a:ext uri="{28A0092B-C50C-407E-A947-70E740481C1C}">
                <a14:useLocalDpi xmlns:a14="http://schemas.microsoft.com/office/drawing/2010/main" val="0"/>
              </a:ext>
            </a:extLst>
          </a:blip>
          <a:srcRect/>
          <a:stretch>
            <a:fillRect/>
          </a:stretch>
        </p:blipFill>
        <p:spPr>
          <a:xfrm>
            <a:off x="848995" y="842645"/>
            <a:ext cx="10037445" cy="601535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MARTES 20 DE PARTICIPE DE LA INAUGURACI</a:t>
            </a:r>
            <a:r>
              <a:rPr lang="en-US" altLang="en-US" sz="2000" b="1"/>
              <a:t>Ó</a:t>
            </a:r>
            <a:r>
              <a:rPr lang="en-US" altLang="es-ES" sz="2000" b="1"/>
              <a:t>N DE LA CUBIERTA MET</a:t>
            </a:r>
            <a:r>
              <a:rPr lang="en-US" altLang="en-US" sz="2000" b="1"/>
              <a:t>Á</a:t>
            </a:r>
            <a:r>
              <a:rPr lang="en-US" altLang="es-ES" sz="2000" b="1"/>
              <a:t>LICA EN LA UNIDAD EDUCATIVA ROSA DE LUXEMBURGO PARROQUIA LA VICTORIA, OBRA QUE SE CONSTRUY</a:t>
            </a:r>
            <a:r>
              <a:rPr lang="en-US" altLang="en-US" sz="2000" b="1"/>
              <a:t>Ó</a:t>
            </a:r>
            <a:r>
              <a:rPr lang="en-US" altLang="es-ES" sz="2000" b="1"/>
              <a:t> GRACIAS AL APOYO ALCALD</a:t>
            </a:r>
            <a:r>
              <a:rPr lang="en-US" altLang="en-US" sz="2000" b="1"/>
              <a:t>Í</a:t>
            </a:r>
            <a:r>
              <a:rPr lang="en-US" altLang="es-ES" sz="2000" b="1"/>
              <a:t>A DEL CANT</a:t>
            </a:r>
            <a:r>
              <a:rPr lang="en-US" altLang="en-US" sz="2000" b="1"/>
              <a:t>Ó</a:t>
            </a:r>
            <a:r>
              <a:rPr lang="en-US" altLang="es-ES" sz="2000" b="1"/>
              <a:t>N SANTA ROSA.</a:t>
            </a:r>
          </a:p>
        </p:txBody>
      </p:sp>
      <p:pic>
        <p:nvPicPr>
          <p:cNvPr id="617143899"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64210" y="1691005"/>
            <a:ext cx="10660380" cy="516763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JUEVES 22 DE AGOSTO, PARTICIPE DE UNA REUNI</a:t>
            </a:r>
            <a:r>
              <a:rPr lang="en-US" altLang="en-US" sz="2000" b="1"/>
              <a:t>Ó</a:t>
            </a:r>
            <a:r>
              <a:rPr lang="en-US" altLang="es-ES" sz="2000" b="1"/>
              <a:t>N CON EL SR TENIENTE POL</a:t>
            </a:r>
            <a:r>
              <a:rPr lang="en-US" altLang="en-US" sz="2000" b="1"/>
              <a:t>Í</a:t>
            </a:r>
            <a:r>
              <a:rPr lang="en-US" altLang="es-ES" sz="2000" b="1"/>
              <a:t>TICO Y LOS COMPA</a:t>
            </a:r>
            <a:r>
              <a:rPr lang="en-US" altLang="en-US" sz="2000" b="1"/>
              <a:t>Ñ</a:t>
            </a:r>
            <a:r>
              <a:rPr lang="en-US" altLang="es-ES" sz="2000" b="1"/>
              <a:t>EROS VOCALES DEL GAD.</a:t>
            </a:r>
          </a:p>
        </p:txBody>
      </p:sp>
      <p:pic>
        <p:nvPicPr>
          <p:cNvPr id="1075548234" name="Imagen 1075548234" descr="C:\Users\CISNE@COMPU\Desktop\2437dcfb-8427-40f7-bb54-8cf0189488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717040"/>
            <a:ext cx="12114530" cy="514032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MI</a:t>
            </a:r>
            <a:r>
              <a:rPr lang="en-US" altLang="en-US" sz="2000" b="1"/>
              <a:t>É</a:t>
            </a:r>
            <a:r>
              <a:rPr lang="en-US" altLang="es-ES" sz="2000" b="1"/>
              <a:t>RCOLES 28 DE AGOSTO PARTICIPE DEL DESFILE SESI</a:t>
            </a:r>
            <a:r>
              <a:rPr lang="en-US" altLang="en-US" sz="2000" b="1"/>
              <a:t>Ó</a:t>
            </a:r>
            <a:r>
              <a:rPr lang="en-US" altLang="es-ES" sz="2000" b="1"/>
              <a:t>N SOLEMNE EN LA PARROQUIA TORATA POR CELEBRAR UN ANIVERSARIO M</a:t>
            </a:r>
            <a:r>
              <a:rPr lang="en-US" altLang="en-US" sz="2000" b="1"/>
              <a:t>Á</a:t>
            </a:r>
            <a:r>
              <a:rPr lang="en-US" altLang="es-ES" sz="2000" b="1"/>
              <a:t>S DE CREACI</a:t>
            </a:r>
            <a:r>
              <a:rPr lang="en-US" altLang="en-US" sz="2000" b="1"/>
              <a:t>Ó</a:t>
            </a:r>
            <a:r>
              <a:rPr lang="en-US" altLang="es-ES" sz="2000" b="1"/>
              <a:t>N.</a:t>
            </a:r>
          </a:p>
        </p:txBody>
      </p:sp>
      <p:pic>
        <p:nvPicPr>
          <p:cNvPr id="1523652336"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12115800" cy="516636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JUEVES 29 DE AGOSTO, EN LA MA</a:t>
            </a:r>
            <a:r>
              <a:rPr lang="en-US" altLang="en-US" sz="2000" b="1"/>
              <a:t>Ñ</a:t>
            </a:r>
            <a:r>
              <a:rPr lang="en-US" altLang="es-ES" sz="2000" b="1"/>
              <a:t>ANA ATENCI</a:t>
            </a:r>
            <a:r>
              <a:rPr lang="en-US" altLang="en-US" sz="2000" b="1"/>
              <a:t>Ó</a:t>
            </a:r>
            <a:r>
              <a:rPr lang="en-US" altLang="es-ES" sz="2000" b="1"/>
              <a:t>N AL P</a:t>
            </a:r>
            <a:r>
              <a:rPr lang="en-US" altLang="en-US" sz="2000" b="1"/>
              <a:t>Ú</a:t>
            </a:r>
            <a:r>
              <a:rPr lang="en-US" altLang="es-ES" sz="2000" b="1"/>
              <a:t>BLICO EN LA  OFICINA DEL GAD RURAL PARROQUIA A VICTORIA. EL MISMO D</a:t>
            </a:r>
            <a:r>
              <a:rPr lang="en-US" altLang="en-US" sz="2000" b="1"/>
              <a:t>Í</a:t>
            </a:r>
            <a:r>
              <a:rPr lang="en-US" altLang="es-ES" sz="2000" b="1"/>
              <a:t>A EN LA TARDE PARTICIPE DE UN TALLER CON LOS ADULTOS MAYORES QUE SON PARTE DEL PROYECTO DEL GAD RURAL PARROQUIA LA VICTORIA.</a:t>
            </a:r>
          </a:p>
        </p:txBody>
      </p:sp>
      <p:pic>
        <p:nvPicPr>
          <p:cNvPr id="1228380282"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12192000" cy="516636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MI</a:t>
            </a:r>
            <a:r>
              <a:rPr lang="en-US" altLang="en-US" sz="2000" b="1"/>
              <a:t>É</a:t>
            </a:r>
            <a:r>
              <a:rPr lang="en-US" altLang="es-ES" sz="2000" b="1"/>
              <a:t>RCOLES 25 DE SEPTIEMBRE PART</a:t>
            </a:r>
            <a:r>
              <a:rPr lang="en-US" altLang="en-US" sz="2000" b="1"/>
              <a:t>Í</a:t>
            </a:r>
            <a:r>
              <a:rPr lang="en-US" altLang="es-ES" sz="2000" b="1"/>
              <a:t>CIPE DEL TALLER DE MANUALIDADES CON LOS ADULTOS MAYORES QUE SON PARTE DEL PROYECTO DEL GAD EN EL SITIO RIO NEGRO.</a:t>
            </a:r>
          </a:p>
        </p:txBody>
      </p:sp>
      <p:pic>
        <p:nvPicPr>
          <p:cNvPr id="1874668268" name="Imagen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12192000" cy="5166995"/>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MARTES 01 DE OCTUBRE PARTICIPE DEL DESFILE E INTEGRACI</a:t>
            </a:r>
            <a:r>
              <a:rPr lang="en-US" altLang="en-US" sz="2000" b="1"/>
              <a:t>Ó</a:t>
            </a:r>
            <a:r>
              <a:rPr lang="en-US" altLang="es-ES" sz="2000" b="1"/>
              <a:t>N CON LOS ADULTOS MAYORES QUE SON PARTE DEL PROYECTO EN LA CABECERA PARROQUIAL POR CELEBRAR EL D</a:t>
            </a:r>
            <a:r>
              <a:rPr lang="en-US" altLang="en-US" sz="2000" b="1"/>
              <a:t>Í</a:t>
            </a:r>
            <a:r>
              <a:rPr lang="en-US" altLang="es-ES" sz="2000" b="1"/>
              <a:t>A DEL ADULTO MAYOR</a:t>
            </a:r>
          </a:p>
        </p:txBody>
      </p:sp>
      <p:pic>
        <p:nvPicPr>
          <p:cNvPr id="190114297"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5646420" cy="5166995"/>
          </a:xfrm>
          <a:prstGeom prst="rect">
            <a:avLst/>
          </a:prstGeom>
          <a:noFill/>
        </p:spPr>
      </p:pic>
      <p:pic>
        <p:nvPicPr>
          <p:cNvPr id="1559965992"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645785" y="1691005"/>
            <a:ext cx="6383020" cy="516763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MI</a:t>
            </a:r>
            <a:r>
              <a:rPr lang="en-US" altLang="en-US" sz="2000" b="1"/>
              <a:t>É</a:t>
            </a:r>
            <a:r>
              <a:rPr lang="en-US" altLang="es-ES" sz="2000" b="1"/>
              <a:t>RCOLES 02 DE OCTUBRE PARTICIPE DEL DESFILE E INTEGRACI</a:t>
            </a:r>
            <a:r>
              <a:rPr lang="en-US" altLang="en-US" sz="2000" b="1"/>
              <a:t>Ó</a:t>
            </a:r>
            <a:r>
              <a:rPr lang="en-US" altLang="es-ES" sz="2000" b="1"/>
              <a:t>N CON LOS ADULTOS MAYORES QUE SON PARTE DEL PROYECTO EN EL SITIO RIO NEGRO POR CELEBRAR EL D</a:t>
            </a:r>
            <a:r>
              <a:rPr lang="en-US" altLang="en-US" sz="2000" b="1"/>
              <a:t>Í</a:t>
            </a:r>
            <a:r>
              <a:rPr lang="en-US" altLang="es-ES" sz="2000" b="1"/>
              <a:t>A DEL ADULTO MAYOR. </a:t>
            </a:r>
          </a:p>
        </p:txBody>
      </p:sp>
      <p:pic>
        <p:nvPicPr>
          <p:cNvPr id="132719161" name="Imagen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750060"/>
            <a:ext cx="5821045" cy="5108575"/>
          </a:xfrm>
          <a:prstGeom prst="rect">
            <a:avLst/>
          </a:prstGeom>
          <a:noFill/>
        </p:spPr>
      </p:pic>
      <p:pic>
        <p:nvPicPr>
          <p:cNvPr id="165104748" name="Imagen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821680" y="1691005"/>
            <a:ext cx="6370320" cy="5166995"/>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r>
              <a:rPr lang="en-US" altLang="es-ES" sz="2000" b="1"/>
              <a:t>LUNES 28 DE OCTUBRE ACOMPA</a:t>
            </a:r>
            <a:r>
              <a:rPr lang="en-US" altLang="en-US" sz="2000" b="1"/>
              <a:t>Ñ</a:t>
            </a:r>
            <a:r>
              <a:rPr lang="en-US" altLang="es-ES" sz="2000" b="1"/>
              <a:t>E A UNA COMISI</a:t>
            </a:r>
            <a:r>
              <a:rPr lang="en-US" altLang="en-US" sz="2000" b="1"/>
              <a:t>Ó</a:t>
            </a:r>
            <a:r>
              <a:rPr lang="en-US" altLang="es-ES" sz="2000" b="1"/>
              <a:t>N A UN GRUPO DE AGRICULTORES AL CAMPAMENTO DE PREFECTURA DEL EL ORO EN LA BELLA INDIA PARA SOLICITAR NOS AYUDEN CON LASTRADO DE LOS CAMINOS VECINALES.</a:t>
            </a:r>
          </a:p>
        </p:txBody>
      </p:sp>
      <p:pic>
        <p:nvPicPr>
          <p:cNvPr id="695723774" name="Imagen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12192000" cy="516636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MI</a:t>
            </a:r>
            <a:r>
              <a:rPr lang="en-US" altLang="en-US" sz="2000" b="1"/>
              <a:t>É</a:t>
            </a:r>
            <a:r>
              <a:rPr lang="en-US" altLang="es-ES" sz="2000" b="1"/>
              <a:t>RCOLES 04 DE DICIEMBRE EN LA MA</a:t>
            </a:r>
            <a:r>
              <a:rPr lang="en-US" altLang="en-US" sz="2000" b="1"/>
              <a:t>Ñ</a:t>
            </a:r>
            <a:r>
              <a:rPr lang="en-US" altLang="es-ES" sz="2000" b="1"/>
              <a:t>ANA REALICE ATENCI</a:t>
            </a:r>
            <a:r>
              <a:rPr lang="en-US" altLang="en-US" sz="2000" b="1"/>
              <a:t>Ó</a:t>
            </a:r>
            <a:r>
              <a:rPr lang="en-US" altLang="es-ES" sz="2000" b="1"/>
              <a:t>N AL PUBLICO EN OFICINA DEL GAD RURAL PARROQUIA LA VICTORIA, TAMBI</a:t>
            </a:r>
            <a:r>
              <a:rPr lang="en-US" altLang="en-US" sz="2000" b="1"/>
              <a:t>É</a:t>
            </a:r>
            <a:r>
              <a:rPr lang="en-US" altLang="es-ES" sz="2000" b="1"/>
              <a:t>N REALICE LA INSPECCI</a:t>
            </a:r>
            <a:r>
              <a:rPr lang="en-US" altLang="en-US" sz="2000" b="1"/>
              <a:t>Ó</a:t>
            </a:r>
            <a:r>
              <a:rPr lang="en-US" altLang="es-ES" sz="2000" b="1"/>
              <a:t>N A LOS TRABAJOS DE ARREGLOS DE LAS CUNETAS Y REJILLAS DEL ALCANTARILLADO DE LA PARROQUIA LA VICTORIA </a:t>
            </a:r>
          </a:p>
        </p:txBody>
      </p:sp>
      <p:pic>
        <p:nvPicPr>
          <p:cNvPr id="581683260" name="Imagen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5569585" cy="5166995"/>
          </a:xfrm>
          <a:prstGeom prst="rect">
            <a:avLst/>
          </a:prstGeom>
          <a:noFill/>
        </p:spPr>
      </p:pic>
      <p:pic>
        <p:nvPicPr>
          <p:cNvPr id="324738257" name="Image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570220" y="1691005"/>
            <a:ext cx="6622415" cy="5166360"/>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1365" cy="1325880"/>
          </a:xfrm>
          <a:solidFill>
            <a:schemeClr val="accent6">
              <a:lumMod val="40000"/>
              <a:lumOff val="60000"/>
            </a:schemeClr>
          </a:solidFill>
        </p:spPr>
        <p:txBody>
          <a:bodyPr>
            <a:normAutofit/>
          </a:bodyPr>
          <a:lstStyle/>
          <a:p>
            <a:pPr algn="just"/>
            <a:r>
              <a:rPr lang="en-US" altLang="es-ES" sz="2000" b="1"/>
              <a:t>LUNES 16 DE DICIEMBRE ME TRASLADE A LA CIUDAD DE CUENCA PARA TRAER LAS CANASTAS NAVIDE</a:t>
            </a:r>
            <a:r>
              <a:rPr lang="en-US" altLang="en-US" sz="2000" b="1"/>
              <a:t>Ñ</a:t>
            </a:r>
            <a:r>
              <a:rPr lang="en-US" altLang="es-ES" sz="2000" b="1"/>
              <a:t>AS QUE SER</a:t>
            </a:r>
            <a:r>
              <a:rPr lang="en-US" altLang="en-US" sz="2000" b="1"/>
              <a:t>Á</a:t>
            </a:r>
            <a:r>
              <a:rPr lang="en-US" altLang="es-ES" sz="2000" b="1"/>
              <a:t>N ENTREGADAS A LOS ADULTOS MAYORES QUE SON PARTE DEL PROYECTO DEL GAD.</a:t>
            </a:r>
          </a:p>
        </p:txBody>
      </p:sp>
      <p:pic>
        <p:nvPicPr>
          <p:cNvPr id="350678950" name="Imagen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6355715" cy="5050155"/>
          </a:xfrm>
          <a:prstGeom prst="rect">
            <a:avLst/>
          </a:prstGeom>
          <a:noFill/>
        </p:spPr>
      </p:pic>
      <p:pic>
        <p:nvPicPr>
          <p:cNvPr id="366279981" name="Imagen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55715" y="1691005"/>
            <a:ext cx="5835650" cy="5050155"/>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042987"/>
          </a:xfrm>
        </p:spPr>
        <p:style>
          <a:lnRef idx="1">
            <a:schemeClr val="accent6"/>
          </a:lnRef>
          <a:fillRef idx="2">
            <a:schemeClr val="accent6"/>
          </a:fillRef>
          <a:effectRef idx="1">
            <a:schemeClr val="accent6"/>
          </a:effectRef>
          <a:fontRef idx="minor">
            <a:schemeClr val="dk1"/>
          </a:fontRef>
        </p:style>
        <p:txBody>
          <a:bodyPr>
            <a:normAutofit/>
          </a:bodyPr>
          <a:lstStyle/>
          <a:p>
            <a:r>
              <a:rPr lang="en-US" altLang="es-ES" sz="2000" dirty="0">
                <a:solidFill>
                  <a:schemeClr val="tx1">
                    <a:lumMod val="95000"/>
                    <a:lumOff val="5000"/>
                  </a:schemeClr>
                </a:solidFill>
              </a:rPr>
              <a:t>Mi</a:t>
            </a:r>
            <a:r>
              <a:rPr lang="en-US" altLang="en-US" sz="2000" dirty="0">
                <a:solidFill>
                  <a:schemeClr val="tx1">
                    <a:lumMod val="95000"/>
                    <a:lumOff val="5000"/>
                  </a:schemeClr>
                </a:solidFill>
              </a:rPr>
              <a:t>é</a:t>
            </a:r>
            <a:r>
              <a:rPr lang="en-US" altLang="es-ES" sz="2000" dirty="0">
                <a:solidFill>
                  <a:schemeClr val="tx1">
                    <a:lumMod val="95000"/>
                    <a:lumOff val="5000"/>
                  </a:schemeClr>
                </a:solidFill>
              </a:rPr>
              <a:t>rcoles 17 de enero socializaci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sobre la obra construcci</a:t>
            </a:r>
            <a:r>
              <a:rPr lang="en-US" altLang="en-US" sz="2000" dirty="0">
                <a:solidFill>
                  <a:schemeClr val="tx1">
                    <a:lumMod val="95000"/>
                    <a:lumOff val="5000"/>
                  </a:schemeClr>
                </a:solidFill>
              </a:rPr>
              <a:t>ó</a:t>
            </a:r>
            <a:r>
              <a:rPr lang="en-US" altLang="es-ES" sz="2000" dirty="0">
                <a:solidFill>
                  <a:schemeClr val="tx1">
                    <a:lumMod val="95000"/>
                    <a:lumOff val="5000"/>
                  </a:schemeClr>
                </a:solidFill>
              </a:rPr>
              <a:t>n casa comunal Sitio Rio Negro.</a:t>
            </a:r>
          </a:p>
        </p:txBody>
      </p:sp>
      <p:pic>
        <p:nvPicPr>
          <p:cNvPr id="1093295471" name="Imagen 1093295471" descr="C:\Users\CISNE@COMPU\Desktop\cc4c7ef6-fbc7-4d6d-9cf2-8ee6b4006a5f.jpg"/>
          <p:cNvPicPr/>
          <p:nvPr/>
        </p:nvPicPr>
        <p:blipFill>
          <a:blip r:embed="rId2" cstate="print">
            <a:extLst>
              <a:ext uri="{28A0092B-C50C-407E-A947-70E740481C1C}">
                <a14:useLocalDpi xmlns:a14="http://schemas.microsoft.com/office/drawing/2010/main" val="0"/>
              </a:ext>
            </a:extLst>
          </a:blip>
          <a:srcRect/>
          <a:stretch>
            <a:fillRect/>
          </a:stretch>
        </p:blipFill>
        <p:spPr>
          <a:xfrm>
            <a:off x="635" y="1043305"/>
            <a:ext cx="12191365" cy="581469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VIERNES 20 DE DICIEMBRE, REALICE INSPECCI</a:t>
            </a:r>
            <a:r>
              <a:rPr lang="en-US" altLang="en-US" sz="2000" b="1"/>
              <a:t>Ó</a:t>
            </a:r>
            <a:r>
              <a:rPr lang="en-US" altLang="es-ES" sz="2000" b="1"/>
              <a:t>N LIMPIEZA Y MANTENIMIENTO  DEL POSO DE OXIDACI</a:t>
            </a:r>
            <a:r>
              <a:rPr lang="en-US" altLang="en-US" sz="2000" b="1"/>
              <a:t>Ó</a:t>
            </a:r>
            <a:r>
              <a:rPr lang="en-US" altLang="es-ES" sz="2000" b="1"/>
              <a:t>N DE LA PARROQUIA LA VITORIA.</a:t>
            </a:r>
          </a:p>
        </p:txBody>
      </p:sp>
      <p:pic>
        <p:nvPicPr>
          <p:cNvPr id="1686575158" name="Imagen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0" y="1691005"/>
            <a:ext cx="6395085" cy="5166995"/>
          </a:xfrm>
          <a:prstGeom prst="rect">
            <a:avLst/>
          </a:prstGeom>
          <a:noFill/>
        </p:spPr>
      </p:pic>
      <p:pic>
        <p:nvPicPr>
          <p:cNvPr id="1147990205" name="Imagen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94450" y="1691005"/>
            <a:ext cx="5781675" cy="5166995"/>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365125"/>
            <a:ext cx="12192635" cy="1325880"/>
          </a:xfrm>
          <a:solidFill>
            <a:schemeClr val="accent6">
              <a:lumMod val="40000"/>
              <a:lumOff val="60000"/>
            </a:schemeClr>
          </a:solidFill>
        </p:spPr>
        <p:txBody>
          <a:bodyPr>
            <a:normAutofit/>
          </a:bodyPr>
          <a:lstStyle/>
          <a:p>
            <a:pPr algn="just"/>
            <a:r>
              <a:rPr lang="en-US" altLang="es-ES" sz="2000" b="1"/>
              <a:t>LUNES 23 DE DICIEMBRE PARTICIPE DE INTEGRACI</a:t>
            </a:r>
            <a:r>
              <a:rPr lang="en-US" altLang="en-US" sz="2000" b="1"/>
              <a:t>Ó</a:t>
            </a:r>
            <a:r>
              <a:rPr lang="en-US" altLang="es-ES" sz="2000" b="1"/>
              <a:t>N DE NAVIDAD CON LOS INTEGRANTES DEL GAD RURAL PARROQUIA LA VICTORIA </a:t>
            </a:r>
          </a:p>
        </p:txBody>
      </p:sp>
      <p:pic>
        <p:nvPicPr>
          <p:cNvPr id="18" name="Imagen 18" descr="C:\Users\CISNE@COMPU\Downloads\4247c6b4-0875-43aa-9796-986f62a716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635" y="1691005"/>
            <a:ext cx="12192635" cy="516636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5556885"/>
          </a:xfrm>
          <a:solidFill>
            <a:schemeClr val="accent6">
              <a:lumMod val="40000"/>
              <a:lumOff val="60000"/>
            </a:schemeClr>
          </a:solidFill>
        </p:spPr>
        <p:txBody>
          <a:bodyPr>
            <a:normAutofit/>
          </a:bodyPr>
          <a:lstStyle/>
          <a:p>
            <a:pPr algn="ctr"/>
            <a:br>
              <a:rPr lang="es-ES" altLang="es-EC" b="1" dirty="0">
                <a:sym typeface="+mn-ea"/>
              </a:rPr>
            </a:br>
            <a:r>
              <a:rPr lang="es-ES" altLang="es-EC" b="1" dirty="0">
                <a:sym typeface="+mn-ea"/>
              </a:rPr>
              <a:t>CARLOS MILTON GARCIA ILLESCAS</a:t>
            </a:r>
            <a:br>
              <a:rPr lang="es-ES" altLang="es-EC" b="1" dirty="0"/>
            </a:br>
            <a:r>
              <a:rPr lang="es-ES" altLang="es-EC" b="1" dirty="0">
                <a:sym typeface="+mn-ea"/>
              </a:rPr>
              <a:t>VOCAL PRINCIPAL </a:t>
            </a:r>
            <a:endParaRPr lang="es-ES" altLang="en-US"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2370" y="1408430"/>
            <a:ext cx="10515600" cy="3816985"/>
          </a:xfrm>
          <a:solidFill>
            <a:schemeClr val="accent6">
              <a:lumMod val="40000"/>
              <a:lumOff val="60000"/>
            </a:schemeClr>
          </a:solidFill>
        </p:spPr>
        <p:txBody>
          <a:bodyPr/>
          <a:lstStyle/>
          <a:p>
            <a:pPr algn="ctr"/>
            <a:r>
              <a:rPr lang="es-ES" altLang="en-US" b="1"/>
              <a:t>GRACIAS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142999"/>
          </a:xfr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a:normAutofit/>
          </a:bodyPr>
          <a:lstStyle/>
          <a:p>
            <a:r>
              <a:rPr lang="en-US" altLang="es-ES" sz="2000" dirty="0">
                <a:solidFill>
                  <a:schemeClr val="tx1"/>
                </a:solidFill>
                <a:latin typeface="Arial" panose="020B0604020202020204" pitchFamily="34" charset="0"/>
                <a:cs typeface="Arial" panose="020B0604020202020204" pitchFamily="34" charset="0"/>
              </a:rPr>
              <a:t>Jueves 25 de enero realice inspecci</a:t>
            </a:r>
            <a:r>
              <a:rPr lang="en-US" altLang="en-US" sz="2000" dirty="0">
                <a:solidFill>
                  <a:schemeClr val="tx1"/>
                </a:solidFill>
                <a:latin typeface="Arial" panose="020B0604020202020204" pitchFamily="34" charset="0"/>
                <a:cs typeface="Arial" panose="020B0604020202020204" pitchFamily="34" charset="0"/>
              </a:rPr>
              <a:t>ó</a:t>
            </a:r>
            <a:r>
              <a:rPr lang="en-US" altLang="es-ES" sz="2000" dirty="0">
                <a:solidFill>
                  <a:schemeClr val="tx1"/>
                </a:solidFill>
                <a:latin typeface="Arial" panose="020B0604020202020204" pitchFamily="34" charset="0"/>
                <a:cs typeface="Arial" panose="020B0604020202020204" pitchFamily="34" charset="0"/>
              </a:rPr>
              <a:t>n en los trabajos que est</a:t>
            </a:r>
            <a:r>
              <a:rPr lang="en-US" altLang="en-US" sz="2000" dirty="0">
                <a:solidFill>
                  <a:schemeClr val="tx1"/>
                </a:solidFill>
                <a:latin typeface="Arial" panose="020B0604020202020204" pitchFamily="34" charset="0"/>
                <a:cs typeface="Arial" panose="020B0604020202020204" pitchFamily="34" charset="0"/>
              </a:rPr>
              <a:t>á</a:t>
            </a:r>
            <a:r>
              <a:rPr lang="en-US" altLang="es-ES" sz="2000" dirty="0">
                <a:solidFill>
                  <a:schemeClr val="tx1"/>
                </a:solidFill>
                <a:latin typeface="Arial" panose="020B0604020202020204" pitchFamily="34" charset="0"/>
                <a:cs typeface="Arial" panose="020B0604020202020204" pitchFamily="34" charset="0"/>
              </a:rPr>
              <a:t>n realizando en la casa comunal Sitio Rio Negro.</a:t>
            </a:r>
          </a:p>
        </p:txBody>
      </p:sp>
      <p:pic>
        <p:nvPicPr>
          <p:cNvPr id="4" name="Imagen 1" descr="C:\Users\CISNE@COMPU\Desktop\3667e18e-2092-423a-9ab3-50497c5da9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0" y="1143000"/>
            <a:ext cx="12192635" cy="5715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
            <a:ext cx="12192000" cy="1690688"/>
          </a:xfrm>
          <a:solidFill>
            <a:schemeClr val="accent6">
              <a:lumMod val="60000"/>
              <a:lumOff val="40000"/>
            </a:schemeClr>
          </a:solidFill>
        </p:spPr>
        <p:style>
          <a:lnRef idx="3">
            <a:schemeClr val="lt1"/>
          </a:lnRef>
          <a:fillRef idx="1">
            <a:schemeClr val="accent6"/>
          </a:fillRef>
          <a:effectRef idx="1">
            <a:schemeClr val="accent6"/>
          </a:effectRef>
          <a:fontRef idx="minor">
            <a:schemeClr val="lt1"/>
          </a:fontRef>
        </p:style>
        <p:txBody>
          <a:bodyPr/>
          <a:lstStyle/>
          <a:p>
            <a:r>
              <a:rPr lang="en-US" altLang="es-ES" sz="1800" dirty="0">
                <a:solidFill>
                  <a:schemeClr val="tx1"/>
                </a:solidFill>
                <a:latin typeface="Arial" panose="020B0604020202020204" pitchFamily="34" charset="0"/>
                <a:cs typeface="Arial" panose="020B0604020202020204" pitchFamily="34" charset="0"/>
              </a:rPr>
              <a:t>Mi</a:t>
            </a:r>
            <a:r>
              <a:rPr lang="en-US" altLang="en-US" sz="1800" dirty="0">
                <a:solidFill>
                  <a:schemeClr val="tx1"/>
                </a:solidFill>
                <a:latin typeface="Arial" panose="020B0604020202020204" pitchFamily="34" charset="0"/>
                <a:cs typeface="Arial" panose="020B0604020202020204" pitchFamily="34" charset="0"/>
              </a:rPr>
              <a:t>é</a:t>
            </a:r>
            <a:r>
              <a:rPr lang="en-US" altLang="es-ES" sz="1800" dirty="0">
                <a:solidFill>
                  <a:schemeClr val="tx1"/>
                </a:solidFill>
                <a:latin typeface="Arial" panose="020B0604020202020204" pitchFamily="34" charset="0"/>
                <a:cs typeface="Arial" panose="020B0604020202020204" pitchFamily="34" charset="0"/>
              </a:rPr>
              <a:t>rcoles 31 de enero realice atenci</a:t>
            </a:r>
            <a:r>
              <a:rPr lang="en-US" altLang="en-US" sz="1800" dirty="0">
                <a:solidFill>
                  <a:schemeClr val="tx1"/>
                </a:solidFill>
                <a:latin typeface="Arial" panose="020B0604020202020204" pitchFamily="34" charset="0"/>
                <a:cs typeface="Arial" panose="020B0604020202020204" pitchFamily="34" charset="0"/>
              </a:rPr>
              <a:t>ó</a:t>
            </a:r>
            <a:r>
              <a:rPr lang="en-US" altLang="es-ES" sz="1800" dirty="0">
                <a:solidFill>
                  <a:schemeClr val="tx1"/>
                </a:solidFill>
                <a:latin typeface="Arial" panose="020B0604020202020204" pitchFamily="34" charset="0"/>
                <a:cs typeface="Arial" panose="020B0604020202020204" pitchFamily="34" charset="0"/>
              </a:rPr>
              <a:t>n al publico en oficina del GAD Rural Parroquia La Victoria </a:t>
            </a:r>
          </a:p>
        </p:txBody>
      </p:sp>
      <p:pic>
        <p:nvPicPr>
          <p:cNvPr id="1538824884" name="Imagen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1748155" y="1691005"/>
            <a:ext cx="8072120" cy="5166995"/>
          </a:xfrm>
          <a:prstGeom prst="rect">
            <a:avLst/>
          </a:prstGeom>
          <a:noFill/>
          <a:ln>
            <a:noFill/>
          </a:ln>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2170</Words>
  <Application>Microsoft Office PowerPoint</Application>
  <PresentationFormat>Panorámica</PresentationFormat>
  <Paragraphs>75</Paragraphs>
  <Slides>73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73</vt:i4>
      </vt:variant>
    </vt:vector>
  </HeadingPairs>
  <TitlesOfParts>
    <vt:vector size="77" baseType="lpstr">
      <vt:lpstr>Arial</vt:lpstr>
      <vt:lpstr>Calibri</vt:lpstr>
      <vt:lpstr>Calibri Light</vt:lpstr>
      <vt:lpstr>Tema de Office</vt:lpstr>
      <vt:lpstr>GAD RURAL PARROQUIA LA VICTORIA  RENDICION DE CUENTAS  2024</vt:lpstr>
      <vt:lpstr>COMISION  POLITICO INSTITUCIONAL </vt:lpstr>
      <vt:lpstr>PARTICIPE DE 24 REUNIONES ORDINARIAS  RESOLUCIONES:  MANTENIMIENTO CANCHA SINTETICA CABECERA PARROQUIAL  MANTENIMINETO EDIFICIO DEL GAD RURAL PARROQUIA LA VICTORIA MEJORAMIENTO DE LA CASA COMUNAL SITIO RIO NEGRO   ELABORACION DEL PDyOT INFIMA DE MANTENIMIENTO POSO DE OXIDACION PARROQUIA LA VICTORIA. APROBACION DE LOS PROYECTOS SOCIALES, PROYECTO ADULTO MAYOR Y ESCUELA DE FUTBOL. </vt:lpstr>
      <vt:lpstr>GESTIONES Y DIFERENTES ACTIVIDADES  REALIZADAS </vt:lpstr>
      <vt:lpstr>Miercoles 03 de enero atencion al publico en las ocifinas de l GAD Rural Prroquia La Victoria</vt:lpstr>
      <vt:lpstr>Miércoles 17 de enero participe de la socialización sobre redición de cuentas 2023 en la Parroquia Bellavista.</vt:lpstr>
      <vt:lpstr>Miércoles 17 de enero socialización sobre la obra construcción casa comunal Sitio Rio Negro.</vt:lpstr>
      <vt:lpstr>Jueves 25 de enero realice inspección en los trabajos que están realizando en la casa comunal Sitio Rio Negro.</vt:lpstr>
      <vt:lpstr>Miércoles 31 de enero realice atención al publico en oficina del GAD Rural Parroquia La Victoria </vt:lpstr>
      <vt:lpstr>Miércoles 14 de febrero en la mañana atención al publico , asi también los alumnos de la Universidad de Machala se acercaron hasta las oficinas del GAD para que se les ayude con una entrevista </vt:lpstr>
      <vt:lpstr>Miercoles 19 de febrero, en la mañana paricipe de una reunion con los moradores del sitio El Paraiso por motivo de preocupacion que no les llegan las obras al dicho sitio. </vt:lpstr>
      <vt:lpstr>Lunes 26 de febrero, participe del  desfile y sesión solemne por el aniversario de parroquializacion celebrando 133 años de fundación acompañados de los compañeros municipales, provinciales moradores de la parroquia.</vt:lpstr>
      <vt:lpstr>Miércoles 28 de febrero en la mañana atención al público , así también se realizó las limpiezas de las alcantarillas con el carro succionador en la cabecera parroquial.</vt:lpstr>
      <vt:lpstr>Lunes 04 de marzo, realice la entrega de oficios para una reunión con los señores vendedores de comidas rápidas alrededor de la cancha sintética para el día 6 de marzo a las 16 horas.</vt:lpstr>
      <vt:lpstr>Miércoles 06 de marzo,  en la mañana atención al público en las oficinas del GAD Rural Parroquia La Victoria.</vt:lpstr>
      <vt:lpstr>MIERCOLES 06 DE MARZO, ESTUVE PRESENTE EN LA INAUGURACION DE UN CURSO DE MANUALIDADES REALIZADO POR LA MUNICIPALIDAD DE SANTA ROSA COORDINADO POR LA PROMOTORA Y COMPAÑERA SRA. MARIA LAZO.PROMOTORA DEL GAD MUNICPAL CANTON SANTA ROSA.</vt:lpstr>
      <vt:lpstr>MIERCOLES 06 DE MARZO,EN LA TARDE PARTICIPE  REUNION CON LOS VENDEDORES DE COMIMIDAS RAPIDAS LA PARROQUIA LA VICTORIA PARA UNA MEJOR ORGANIZACIÓN-</vt:lpstr>
      <vt:lpstr>MIERCOLES 13 DE MARZO ATENCION AL PIUBLICO  EN LA OFICINA DEL GADP LA VICTORIA.</vt:lpstr>
      <vt:lpstr>JUEVES 14 DE MARZO PARTICIPE DE UNA REUNIÓN EN LA PREFECTURA DE EL ORO PARA COORDINAR SOBRE EL PUENTE PARROQUIA LA VICTORIA. </vt:lpstr>
      <vt:lpstr>VIERNES 15 DE MARZO REUNION ,PARA TRATAR EL TEMA DE EL CONTRATO COMPLEMENTARIO DE RUBROS NUEVOS Y DIFERENCIAS DE LA OBRA CASA COMUNAL RIO NEGRO DONDE ESTUVO PRESENTE EL ING.ROBERTO GUANOLUIZA CONTRATISTA DE LA OBRA.</vt:lpstr>
      <vt:lpstr> JUEVES 28 DE MARZO,NOS DIRIGIMOS AL SITIO LA VIRGINIA JUNTO A LOS COMPAÑEROS DEL GADP LA VICTORIA Y CONCEJAL PEDRO ARAGUNDI, COLABORADORES DEL MUNICIPIO PARA TRATAR LA AMPLIACION DE LA VIA DE ESTE IMPORTANTE SECTOR.</vt:lpstr>
      <vt:lpstr>JUEVES 28 DE MARZO EN  LA TARDE ASISTI A UNA REUNION CON LA TENIENTE POLITICO ENCARGADA JOHANNA SANGURIMA PARA TRATAR TEMAS DE SUMA IMPORTANCIA DE LA PARROQUIA.</vt:lpstr>
      <vt:lpstr>MARTES 02 DE ABRIL,ENTREGA DE UN OFICIO AL ING.DARWIN PINEDA PROPIETARIO DE LA HACIENDA BONITA MARIA CON LA FINALIDAD DE COMUNICARLE QUE EL RIEGO QUE USAN PARA REGAR A SU BANANERA AFECTAN EL ASFALTO DE LAS CALLES.</vt:lpstr>
      <vt:lpstr>MIERCOLES 03 DE ABRIL,ATENCION AL PUBLICO EN OFICINA DEL GADP LA VICTORIA   </vt:lpstr>
      <vt:lpstr>MIERCOLES 03 DE ABRIL, JUNTO AL SEÑOR PRESIDENTE REINALDO RODRIGUEZ  Y VICEPRESIDENTA  REALIZAMOS LA ENTREGA DE UN OFICIO A CNEL CANTON MACHALA </vt:lpstr>
      <vt:lpstr>JUEVES 07 DE ABRIL, PARTICIPANDO EN LA MESA TECNICA DE SALUD CON LOS SEÑORES DEL SUBCENTRO DE SALUD,POLICIA NACIONAL, CUERPO DE BOMBEROS,MINISTERIO DE EDUCACION Y COMPAÑEROS DEL GADP LA VICTORIA.</vt:lpstr>
      <vt:lpstr>  MARTES 09 DE ABRIL,REALICE UNA INSPECCION CON LOS SEÑORES DE CNEL EN LA CABECERA PARROQUIAL, LO CUAL HACEN FALTA POSTES CON SUS RESPECTIVAS LAMPARAS. </vt:lpstr>
      <vt:lpstr>MIERCOLES 10 DE ABRIL,  ATENCION AL PUEBLO EN LAS OFICINAS DEL GADP LA VICTORIA.</vt:lpstr>
      <vt:lpstr>MIERCOLES 17 DE ABRIL,JUNTO A MIS COMPAÑEROS DE GADP LA VICTORIA ASISTIMOS A UNA REUNION EN LA UNIVERSIDAD TECNICA DE MACHALA CON CONAGOPARE.</vt:lpstr>
      <vt:lpstr>  MIERCOLES 24 DE ABRIL, PARTICIPE DE UNA CAMINATA JUNTO A LOS ADULTOS MAYORES DE PROYECTO SOCIAL DEL GADP LA VICTORIA. </vt:lpstr>
      <vt:lpstr>MIÉRCOLES 01 DE MAYO, EN LA MAÑANA REALICE ATENCIÓN AL PÚBLICO EN OFICINA GAD RURAL PARROQUIA LA VICTORIA. </vt:lpstr>
      <vt:lpstr> MARTES 07 DE MAYO, PARTICIPE DE UN TALLER CON LOS ADULTOS MAYORES QUE SON PARTE DEL PROYECTO EN EL SITIO RIO NEGRO.</vt:lpstr>
      <vt:lpstr>  MIÉRCOLES 08 DE MAYO, EN LA MAÑANA REALICE ATENCIÓN AL PÚBLICO EN OFICINA GAD RURAL PARROQUIA LA VICTORIA.  </vt:lpstr>
      <vt:lpstr>JUEVES 09 DE MAYO, PARTICIPE DE LA INTEGRACIÓN POR EL DÍA DE LA MADRE, CON LOS ADULTOS MAYORES QUE SON PARTE DEL PROYECTO CABECERA PARROQUIAL.</vt:lpstr>
      <vt:lpstr>VIERNES 10 DE MAYO, PARTICIPE LE INTEGRACIÓN POR EL DÍA DE LA MADRE, CON LOS ADULTOS MAYORES QUE SON PARTE DE DEL PROYECTO SITIO RIO NEGRO.</vt:lpstr>
      <vt:lpstr>MIÉRCOLES 15 DE MAYO, EN LA MAÑANA ATENCIÓN AL PÚBLICO EN LA OFICINA DEL GAD RURAL PARROQUIA A VICTORIA.</vt:lpstr>
      <vt:lpstr>JUEVES 16 DE MAYO, REALICE UNA INSPECCIÓN EN EL PUENTE DE LA PARROQUIA LA  VICTORIA CON LOS TÉCNICOS DE PREFECTURA. </vt:lpstr>
      <vt:lpstr>MIÉRCOLES 22 DE MAYO, EN LA MAÑANA ATENCIÓN AL PÚBLICO EN LA OFICINA DEL GAD RURAL PARROQUIA A VICTORIA.</vt:lpstr>
      <vt:lpstr>JUEVES 23 DE MAYO, REALICE UNA INSPECCIÓN CON LOS TÉCNICOS DE AGUAPAS E.P  PASAJE CON LA FINALIDAD DE ARREGLA UN PROBLEMA DE TUBERÍAS DEL AGUA POTABLE EN LA PARROQUIA LA VICTORIA.</vt:lpstr>
      <vt:lpstr>MIÉRCOLES 29 DE MAYO, EN LA MAÑANA SE BRINDÓ ATENCIÓN AL PÚBLICO EN LAS OFICINAS DEL GAD RURAL PARROQUIA LA VICTORIA.</vt:lpstr>
      <vt:lpstr>JUEVES 30 DE MAYO, PARTICIPE DE LA SOCIALIZACIÓN DE LA CANCHA SINTÉTICA SITIO RIO NEGRO OBRA QUE SERÁ EJECUTADA.</vt:lpstr>
      <vt:lpstr>MIÉRCOLES 05 DE JUNIO, EN LA MAÑANA REALICE ATENCIÓN AL PÚBLICO EN OFICINA GAD RURAL PARROQUIA LA VICTORIA.</vt:lpstr>
      <vt:lpstr>MIÉRCOLES 12 DE JUNIO, EN LA MAÑANA REALICE ATENCIÓN AL PÚBLICO EN OFICINA GAD RURAL PARROQUIA LA VICTORIA.</vt:lpstr>
      <vt:lpstr>JUEVES 13 DE JUNIO, EN TARDE PARTICIPE DE UN SEMINARIO TALLER CON LOS MORADORES EN EL SITO LA VIRGINIA, DONDE SE TRATÓ SOBRE LA FERTILIZACIÓN Y MANTENIMIENTO DEL SUELO, CON EL APOYO DE LOS TÉCNICOS DE CAOGROTECNIA.</vt:lpstr>
      <vt:lpstr>VIERNES 14 DE JUNIO, ME TRASLADE AL CANTÓN SANTA ROSA PARA PARTICIPAR DEL EVENTO POR EL DÍA DE LA MADRE Y EL DÍA DEL PADRE CON LOS USUARIOS QUE SON PARTE DEL PROYECTO ADULTO MAYOR EN CONVENIO CON EL GAD CANTÓN SANTA ROSA.</vt:lpstr>
      <vt:lpstr>MARTES 17 DE JUNIO CON APOYO DE CNEL EL ORO SE REALIZÓ EL ARREGLO DE LÁMPARAS DE ALUMBRADO PÚBLICO QUE ESTABAN DAÑADAS EN LA CABECERA PARROQUIAL. </vt:lpstr>
      <vt:lpstr>MIÉRCOLES 19 DE JUNIO, EN LA MAÑANA SE DIO ATENCIÓN AL PÚBLICO EN OFICINA DEL GAD RURAL PARROQUIA LA VICTORIA.</vt:lpstr>
      <vt:lpstr> MIÉRCOLES 26 DE JUNIO, EN LA MAÑANA ATENCIÓN AL PÚBLICO EN LA OFICINA DEL GAD RURAL PARROQUIA A VICTORIA. EN LA TARDE PARTICIPE DE LA INTEGRACIÓN CON LOS ADULTOS MAYORES QUE SON PARTE DEL PROYECTO POR CELEBRAR EL DÍA DEL PADRE.</vt:lpstr>
      <vt:lpstr>VIERNES 28 DE JUNIO, EN LA TARDE REALICE LA INSPECCIÓN DE LA CASA COMUNAL SITIO RIO NEGRO CON LA PRESENCIA DE LOS COMPAÑEROS DEL GAD Y LA TÉCNICA DEL BDE PARA VERIFICAR QUE YA LOS TRABAJOS ESTÁN CULMINADOS EN SU TOTALIDAD PARA PODER INAUGURAR </vt:lpstr>
      <vt:lpstr>MIÉRCOLES 03 DE JUNIO, EN LA MAÑANA REALICE ATENCIÓN AL PÚBLICO EN OFICINA GAD RURAL PARROQUIA LA VICTORIA.</vt:lpstr>
      <vt:lpstr>JUEVES 04 DE JUNIO, ASISTÍ AL CAMPAMENTO DE PREFECTURA EL ORO QUE SE ENCUENTRA EN BELLA INDIA, CON LOS MORADORES DEL SITIO SAN JOAQUÍN Y CON LOS COMPAÑEROS QUE SON PARTE DE DEL GAD, PARA SOLICITAR DE MANERA URGENTE SE TERMINE CON EL ASFALTO DE LA VÍA RIO NEGRO SAN JOAQUÍN. EN LA TARDE REALICE UNA INSPECCIÓN CON EL COMPAÑERO VOCAL SR. LUIS CASTRO, EN LA VÍA LA VICTORIA EL PARAÍSO DONDE LOS MORADORES COMENTAN QUE UNA LÍNEA POR DONDE PASA EL BANANO LA COLOCA EN LA VÍA Y ESTO HA GENERADO PROBLEMA Y QUE LA DEJAN AHÍ CERRADA Y DE ESTA MANERA OBSTACULIZAN EL PASO VEHÍCULOS</vt:lpstr>
      <vt:lpstr> MIÉRCOLES 10 DE JULIO, EN LA MAÑANA REALICE ATENCIÓN AL PÚBLICO EN OFICINA GAD RURAL PARROQUIA LA VICTORIA.</vt:lpstr>
      <vt:lpstr>LUNES 15 DE JULIO, PARTICIPE DE  LA INAUGURACIÓN DEL TALLER DE MANUALIDADES CON LOS NIÑOS DE LA CABECERA PARROQUIAL,</vt:lpstr>
      <vt:lpstr> MARTES 16 DE JULIO, REALICE UN RECORRIDO EN LA VÍA RIO NEGRO SAN JOAQUÍN, JUNTO AL ING. CLEMENTE BRAVO PREFECTO DE LA PROVINCIA DE EL ORO Y LOS COMPAÑEROS QUE SON PARTE DEL GAD Y MIEMBROS DE LA COMUNIDAD DONDE SE REALIZAR EL ASFALTO CON LA COLABORACIÓN DE LA PREFECTURA DE EL ORO</vt:lpstr>
      <vt:lpstr>MIÉRCOLES 17 DE JULIO, REALICE INSPECCIÓN EN EL SITIO LA VIRGINIA DONDE LOS TÉCNICOS DEL GAD MUNICIPAL DEL CANTÓN SANTA REALIZARON COLOCACIÓN DE PUNTOS DONDE SE VA REALIZAR EL ARREGLO DE LA VÍA, ENTRADA SITIO LA VIRGINIA EL MISMO DIA EN LA TARDE REALIZAMOS LA ENTREGA DE AYUDAS PARA EL SUBCENTRO DE SALUD EN EL SITIO RIO NEGRO Y ENTREGA DE IMPLEMENTOS DEPORTIVOS A UN GRUPO DE JÓVENES  EN EL SITIO EL PARAÍSO. </vt:lpstr>
      <vt:lpstr> JUEVES 25 DE JULIO, EN LA MAÑANA ATENCIÓN AL PÚBLICO EN LA OFICINA DEL GAD RURAL PARROQUIA A VICTORIA. AL MEDIO DÍA PARTICIPE DEL DESFILE Y SESIÓN SOLEMNE EN LA PARROQUIA SAN JUNA DE CERRO AZUL POR CELEBRAR SU U AÑO MÁS DE ANIVERSARIO.</vt:lpstr>
      <vt:lpstr>VIERNES 26 DE JULIO PARTICIPE DE UNA REUNIÓN DE TRABAJO CON LA PRESENCIA DE LOS COMPAÑEROS QUE SON PARTE DEL GAD RURAL PARROQUIA LA VICTORIA Y LA ING. LENNY RAMÓN, TÉCNICA ENCARGADA DEL PDYOT DEL GAD MUNICIPAL.</vt:lpstr>
      <vt:lpstr>MIÉRCOLES 07 DE AGOSTO, EN LA MAÑANA PARTICIPE DEL DESFILE Y SESIÓN SOLEMNE EN LA PARROQUIA BELLAMARIA POR CELEBRAR SUS FIESTAS DE ANIVERSARIO. ASÍ TAMBIÉN EN LA TARDE PARTICIPE DE LA INAUGURACIÓN DE LA CUBIERTA METÁLICA CANCHA DE DEPORTES SITIO LA QUEBRADA, OBRA QUE SE LOGRO CONSTRUIR GRACIAS AL APOYO DE LA ALCALDÍA DEL CANTÓN SANTA ROSA</vt:lpstr>
      <vt:lpstr>LUNES 19 D AGOSTO PARTICIPE DE LA CLAUSURA DEL PROYECTO DE MANUALIDADES CON LOS NIÑOS DE LA PARROQUIA LA VICTORIA EJECUTADO POR MI COMISIÓN DE PRODUCTIVIDAD</vt:lpstr>
      <vt:lpstr>MARTES 20 DE PARTICIPE DE LA INAUGURACIÓN DE LA CUBIERTA METÁLICA EN LA UNIDAD EDUCATIVA ROSA DE LUXEMBURGO PARROQUIA LA VICTORIA, OBRA QUE SE CONSTRUYÓ GRACIAS AL APOYO ALCALDÍA DEL CANTÓN SANTA ROSA.</vt:lpstr>
      <vt:lpstr>JUEVES 22 DE AGOSTO, PARTICIPE DE UNA REUNIÓN CON EL SR TENIENTE POLÍTICO Y LOS COMPAÑEROS VOCALES DEL GAD.</vt:lpstr>
      <vt:lpstr>MIÉRCOLES 28 DE AGOSTO PARTICIPE DEL DESFILE SESIÓN SOLEMNE EN LA PARROQUIA TORATA POR CELEBRAR UN ANIVERSARIO MÁS DE CREACIÓN.</vt:lpstr>
      <vt:lpstr>JUEVES 29 DE AGOSTO, EN LA MAÑANA ATENCIÓN AL PÚBLICO EN LA  OFICINA DEL GAD RURAL PARROQUIA A VICTORIA. EL MISMO DÍA EN LA TARDE PARTICIPE DE UN TALLER CON LOS ADULTOS MAYORES QUE SON PARTE DEL PROYECTO DEL GAD RURAL PARROQUIA LA VICTORIA.</vt:lpstr>
      <vt:lpstr>MIÉRCOLES 25 DE SEPTIEMBRE PARTÍCIPE DEL TALLER DE MANUALIDADES CON LOS ADULTOS MAYORES QUE SON PARTE DEL PROYECTO DEL GAD EN EL SITIO RIO NEGRO.</vt:lpstr>
      <vt:lpstr>MARTES 01 DE OCTUBRE PARTICIPE DEL DESFILE E INTEGRACIÓN CON LOS ADULTOS MAYORES QUE SON PARTE DEL PROYECTO EN LA CABECERA PARROQUIAL POR CELEBRAR EL DÍA DEL ADULTO MAYOR</vt:lpstr>
      <vt:lpstr>MIÉRCOLES 02 DE OCTUBRE PARTICIPE DEL DESFILE E INTEGRACIÓN CON LOS ADULTOS MAYORES QUE SON PARTE DEL PROYECTO EN EL SITIO RIO NEGRO POR CELEBRAR EL DÍA DEL ADULTO MAYOR. </vt:lpstr>
      <vt:lpstr>LUNES 28 DE OCTUBRE ACOMPAÑE A UNA COMISIÓN A UN GRUPO DE AGRICULTORES AL CAMPAMENTO DE PREFECTURA DEL EL ORO EN LA BELLA INDIA PARA SOLICITAR NOS AYUDEN CON LASTRADO DE LOS CAMINOS VECINALES.</vt:lpstr>
      <vt:lpstr>MIÉRCOLES 04 DE DICIEMBRE EN LA MAÑANA REALICE ATENCIÓN AL PUBLICO EN OFICINA DEL GAD RURAL PARROQUIA LA VICTORIA, TAMBIÉN REALICE LA INSPECCIÓN A LOS TRABAJOS DE ARREGLOS DE LAS CUNETAS Y REJILLAS DEL ALCANTARILLADO DE LA PARROQUIA LA VICTORIA </vt:lpstr>
      <vt:lpstr>LUNES 16 DE DICIEMBRE ME TRASLADE A LA CIUDAD DE CUENCA PARA TRAER LAS CANASTAS NAVIDEÑAS QUE SERÁN ENTREGADAS A LOS ADULTOS MAYORES QUE SON PARTE DEL PROYECTO DEL GAD.</vt:lpstr>
      <vt:lpstr>VIERNES 20 DE DICIEMBRE, REALICE INSPECCIÓN LIMPIEZA Y MANTENIMIENTO  DEL POSO DE OXIDACIÓN DE LA PARROQUIA LA VITORIA.</vt:lpstr>
      <vt:lpstr>LUNES 23 DE DICIEMBRE PARTICIPE DE INTEGRACIÓN DE NAVIDAD CON LOS INTEGRANTES DEL GAD RURAL PARROQUIA LA VICTORIA </vt:lpstr>
      <vt:lpstr> CARLOS MILTON GARCIA ILLESCAS VOCAL PRINCIPAL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GAD RURAL PARROQUIA LA VICTORIA  RENDICION DE CUENTAS  2024</dc:title>
  <dc:creator>Milka Maitane Matamoros Rivas</dc:creator>
  <cp:lastModifiedBy>GOBIERNO PARROQUIAL DE LA VICTORIA SANTA ROSA</cp:lastModifiedBy>
  <cp:revision>12</cp:revision>
  <dcterms:created xsi:type="dcterms:W3CDTF">2025-04-30T18:56:00Z</dcterms:created>
  <dcterms:modified xsi:type="dcterms:W3CDTF">2025-07-09T14:10:30Z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2267BE7543004FAD969340341B0EE942_12</vt:lpwstr>
  </property>
  <property fmtid="{D5CDD505-2E9C-101B-9397-08002B2CF9AE}" pid="3" name="KSOProductBuildVer">
    <vt:lpwstr>3082-12.2.0.21546</vt:lpwstr>
  </property>
</Properties>
</file>