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2" r:id="rId3"/>
    <p:sldId id="258" r:id="rId4"/>
    <p:sldId id="345" r:id="rId5"/>
    <p:sldId id="346" r:id="rId6"/>
    <p:sldId id="260" r:id="rId7"/>
    <p:sldId id="261" r:id="rId8"/>
    <p:sldId id="259" r:id="rId9"/>
    <p:sldId id="263" r:id="rId10"/>
    <p:sldId id="278" r:id="rId11"/>
    <p:sldId id="279" r:id="rId12"/>
    <p:sldId id="264" r:id="rId13"/>
    <p:sldId id="265" r:id="rId14"/>
    <p:sldId id="266" r:id="rId15"/>
    <p:sldId id="267" r:id="rId16"/>
    <p:sldId id="268" r:id="rId17"/>
    <p:sldId id="269" r:id="rId18"/>
    <p:sldId id="280" r:id="rId19"/>
    <p:sldId id="270" r:id="rId20"/>
    <p:sldId id="271" r:id="rId21"/>
    <p:sldId id="272" r:id="rId22"/>
    <p:sldId id="273" r:id="rId23"/>
    <p:sldId id="274" r:id="rId24"/>
    <p:sldId id="347" r:id="rId25"/>
    <p:sldId id="275" r:id="rId26"/>
    <p:sldId id="276" r:id="rId27"/>
    <p:sldId id="277" r:id="rId28"/>
    <p:sldId id="282" r:id="rId29"/>
    <p:sldId id="281" r:id="rId30"/>
    <p:sldId id="283" r:id="rId31"/>
    <p:sldId id="284" r:id="rId32"/>
    <p:sldId id="285" r:id="rId33"/>
    <p:sldId id="287" r:id="rId34"/>
    <p:sldId id="286"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9" r:id="rId53"/>
    <p:sldId id="308" r:id="rId54"/>
    <p:sldId id="307" r:id="rId55"/>
    <p:sldId id="306" r:id="rId56"/>
    <p:sldId id="310" r:id="rId57"/>
    <p:sldId id="311" r:id="rId58"/>
    <p:sldId id="312" r:id="rId59"/>
    <p:sldId id="313" r:id="rId60"/>
    <p:sldId id="314" r:id="rId61"/>
    <p:sldId id="315" r:id="rId62"/>
    <p:sldId id="316" r:id="rId63"/>
    <p:sldId id="320" r:id="rId64"/>
    <p:sldId id="319" r:id="rId65"/>
    <p:sldId id="318" r:id="rId66"/>
    <p:sldId id="317" r:id="rId67"/>
    <p:sldId id="321" r:id="rId68"/>
    <p:sldId id="325" r:id="rId69"/>
    <p:sldId id="326" r:id="rId70"/>
    <p:sldId id="327" r:id="rId71"/>
    <p:sldId id="323" r:id="rId72"/>
    <p:sldId id="324" r:id="rId73"/>
    <p:sldId id="330" r:id="rId74"/>
    <p:sldId id="329" r:id="rId75"/>
    <p:sldId id="328" r:id="rId76"/>
    <p:sldId id="331" r:id="rId77"/>
    <p:sldId id="322" r:id="rId78"/>
    <p:sldId id="332" r:id="rId79"/>
    <p:sldId id="335" r:id="rId80"/>
    <p:sldId id="334" r:id="rId81"/>
    <p:sldId id="333" r:id="rId82"/>
    <p:sldId id="339" r:id="rId83"/>
    <p:sldId id="338" r:id="rId84"/>
    <p:sldId id="337" r:id="rId85"/>
    <p:sldId id="336" r:id="rId86"/>
    <p:sldId id="342" r:id="rId87"/>
    <p:sldId id="341" r:id="rId88"/>
    <p:sldId id="340" r:id="rId89"/>
    <p:sldId id="343" r:id="rId90"/>
    <p:sldId id="344" r:id="rId9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CD421B98-A79D-4CD4-BDCF-8224EF9705DA}"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fecha 3"/>
          <p:cNvSpPr>
            <a:spLocks noGrp="1"/>
          </p:cNvSpPr>
          <p:nvPr>
            <p:ph type="dt" sz="half" idx="10"/>
          </p:nvPr>
        </p:nvSpPr>
        <p:spPr/>
        <p:txBody>
          <a:bodyPr/>
          <a:lstStyle/>
          <a:p>
            <a:fld id="{CD421B98-A79D-4CD4-BDCF-8224EF9705DA}"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8"/>
            <a:ext cx="27432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09600" y="274638"/>
            <a:ext cx="8070573" cy="5851525"/>
          </a:xfrm>
        </p:spPr>
        <p:txBody>
          <a:bodyPr vert="eaVert"/>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fecha 3"/>
          <p:cNvSpPr>
            <a:spLocks noGrp="1"/>
          </p:cNvSpPr>
          <p:nvPr>
            <p:ph type="dt" sz="half" idx="10"/>
          </p:nvPr>
        </p:nvSpPr>
        <p:spPr/>
        <p:txBody>
          <a:bodyPr/>
          <a:lstStyle/>
          <a:p>
            <a:fld id="{CD421B98-A79D-4CD4-BDCF-8224EF9705DA}"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fecha 3"/>
          <p:cNvSpPr>
            <a:spLocks noGrp="1"/>
          </p:cNvSpPr>
          <p:nvPr>
            <p:ph type="dt" sz="half" idx="10"/>
          </p:nvPr>
        </p:nvSpPr>
        <p:spPr/>
        <p:txBody>
          <a:bodyPr/>
          <a:lstStyle/>
          <a:p>
            <a:fld id="{CD421B98-A79D-4CD4-BDCF-8224EF9705DA}"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8"/>
            <a:ext cx="105156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endParaRPr lang="es-ES" smtClean="0"/>
          </a:p>
        </p:txBody>
      </p:sp>
      <p:sp>
        <p:nvSpPr>
          <p:cNvPr id="4" name="Marcador de fecha 3"/>
          <p:cNvSpPr>
            <a:spLocks noGrp="1"/>
          </p:cNvSpPr>
          <p:nvPr>
            <p:ph type="dt" sz="half" idx="10"/>
          </p:nvPr>
        </p:nvSpPr>
        <p:spPr/>
        <p:txBody>
          <a:bodyPr/>
          <a:lstStyle/>
          <a:p>
            <a:fld id="{CD421B98-A79D-4CD4-BDCF-8224EF9705DA}" type="datetimeFigureOut">
              <a:rPr lang="es-EC" smtClean="0"/>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09600" y="1600200"/>
            <a:ext cx="5376672" cy="4525963"/>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contenido 3"/>
          <p:cNvSpPr>
            <a:spLocks noGrp="1"/>
          </p:cNvSpPr>
          <p:nvPr>
            <p:ph sz="half" idx="2"/>
          </p:nvPr>
        </p:nvSpPr>
        <p:spPr>
          <a:xfrm>
            <a:off x="6205728" y="1600200"/>
            <a:ext cx="5376672" cy="4525963"/>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Marcador de fecha 4"/>
          <p:cNvSpPr>
            <a:spLocks noGrp="1"/>
          </p:cNvSpPr>
          <p:nvPr>
            <p:ph type="dt" sz="half" idx="10"/>
          </p:nvPr>
        </p:nvSpPr>
        <p:spPr/>
        <p:txBody>
          <a:bodyPr/>
          <a:lstStyle/>
          <a:p>
            <a:fld id="{CD421B98-A79D-4CD4-BDCF-8224EF9705DA}" type="datetimeFigureOut">
              <a:rPr lang="es-EC" smtClean="0"/>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endParaRPr lang="es-ES" smtClean="0"/>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endParaRPr lang="es-ES" smtClean="0"/>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7" name="Marcador de fecha 6"/>
          <p:cNvSpPr>
            <a:spLocks noGrp="1"/>
          </p:cNvSpPr>
          <p:nvPr>
            <p:ph type="dt" sz="half" idx="10"/>
          </p:nvPr>
        </p:nvSpPr>
        <p:spPr/>
        <p:txBody>
          <a:bodyPr/>
          <a:lstStyle/>
          <a:p>
            <a:fld id="{CD421B98-A79D-4CD4-BDCF-8224EF9705DA}" type="datetimeFigureOut">
              <a:rPr lang="es-EC" smtClean="0"/>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CD421B98-A79D-4CD4-BDCF-8224EF9705DA}" type="datetimeFigureOut">
              <a:rPr lang="es-EC" smtClean="0"/>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D421B98-A79D-4CD4-BDCF-8224EF9705DA}" type="datetimeFigureOut">
              <a:rPr lang="es-EC" smtClean="0"/>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endParaRPr lang="es-ES" smtClean="0"/>
          </a:p>
        </p:txBody>
      </p:sp>
      <p:sp>
        <p:nvSpPr>
          <p:cNvPr id="5" name="Marcador de fecha 4"/>
          <p:cNvSpPr>
            <a:spLocks noGrp="1"/>
          </p:cNvSpPr>
          <p:nvPr>
            <p:ph type="dt" sz="half" idx="10"/>
          </p:nvPr>
        </p:nvSpPr>
        <p:spPr/>
        <p:txBody>
          <a:bodyPr/>
          <a:lstStyle/>
          <a:p>
            <a:fld id="{CD421B98-A79D-4CD4-BDCF-8224EF9705DA}" type="datetimeFigureOut">
              <a:rPr lang="es-EC" smtClean="0"/>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endParaRPr lang="es-ES" smtClean="0"/>
          </a:p>
        </p:txBody>
      </p:sp>
      <p:sp>
        <p:nvSpPr>
          <p:cNvPr id="5" name="Marcador de fecha 4"/>
          <p:cNvSpPr>
            <a:spLocks noGrp="1"/>
          </p:cNvSpPr>
          <p:nvPr>
            <p:ph type="dt" sz="half" idx="10"/>
          </p:nvPr>
        </p:nvSpPr>
        <p:spPr/>
        <p:txBody>
          <a:bodyPr/>
          <a:lstStyle/>
          <a:p>
            <a:fld id="{CD421B98-A79D-4CD4-BDCF-8224EF9705DA}" type="datetimeFigureOut">
              <a:rPr lang="es-EC" smtClean="0"/>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DC64CB0-B8C6-4432-8575-C7CE2A8024CD}" type="slidenum">
              <a:rPr lang="es-EC" smtClean="0"/>
            </a:fld>
            <a:endParaRPr lang="es-EC"/>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ítulo 1025"/>
          <p:cNvSpPr/>
          <p:nvPr>
            <p:ph type="title"/>
          </p:nvPr>
        </p:nvSpPr>
        <p:spPr>
          <a:xfrm>
            <a:off x="609600" y="274638"/>
            <a:ext cx="10972800" cy="1143000"/>
          </a:xfrm>
          <a:prstGeom prst="rect">
            <a:avLst/>
          </a:prstGeom>
          <a:noFill/>
          <a:ln w="9525">
            <a:noFill/>
          </a:ln>
        </p:spPr>
        <p:txBody>
          <a:bodyPr anchor="ctr" anchorCtr="0"/>
          <a:p>
            <a:pPr lvl="0"/>
            <a:r>
              <a:t>Click to edit Master title style</a:t>
            </a:r>
          </a:p>
        </p:txBody>
      </p:sp>
      <p:sp>
        <p:nvSpPr>
          <p:cNvPr id="1027" name="Marcador de posición de texto 1026"/>
          <p:cNvSpPr/>
          <p:nvPr>
            <p:ph type="body" idx="1"/>
          </p:nvPr>
        </p:nvSpPr>
        <p:spPr>
          <a:xfrm>
            <a:off x="609600" y="1600200"/>
            <a:ext cx="109728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Marcador de posición de fecha 1027"/>
          <p:cNvSpPr/>
          <p:nvPr>
            <p:ph type="dt" sz="half" idx="2"/>
          </p:nvPr>
        </p:nvSpPr>
        <p:spPr>
          <a:xfrm>
            <a:off x="609600" y="6245225"/>
            <a:ext cx="2844800" cy="476250"/>
          </a:xfrm>
          <a:prstGeom prst="rect">
            <a:avLst/>
          </a:prstGeom>
          <a:noFill/>
          <a:ln w="9525">
            <a:noFill/>
          </a:ln>
        </p:spPr>
        <p:txBody>
          <a:bodyPr/>
          <a:lstStyle>
            <a:lvl1pPr>
              <a:defRPr sz="1400"/>
            </a:lvl1pPr>
          </a:lstStyle>
          <a:p>
            <a:fld id="{CD421B98-A79D-4CD4-BDCF-8224EF9705DA}" type="datetimeFigureOut">
              <a:rPr lang="es-EC" smtClean="0"/>
            </a:fld>
            <a:endParaRPr lang="es-EC"/>
          </a:p>
        </p:txBody>
      </p:sp>
      <p:sp>
        <p:nvSpPr>
          <p:cNvPr id="1029" name="Marcador de posición de pie de página 1028"/>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s-EC"/>
          </a:p>
        </p:txBody>
      </p:sp>
      <p:sp>
        <p:nvSpPr>
          <p:cNvPr id="1030" name="Marcador de posición de número de diapositiva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EDC64CB0-B8C6-4432-8575-C7CE2A8024CD}" type="slidenum">
              <a:rPr lang="es-EC" smtClean="0"/>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jpe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jpe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3.jpeg"/><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8.png"/><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0.pn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3.png"/><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5.pn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7.png"/><Relationship Id="rId1"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2.png"/><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5.png"/><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2.png"/><Relationship Id="rId1"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4.png"/><Relationship Id="rId1"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7.png"/><Relationship Id="rId1"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2.png"/><Relationship Id="rId1"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5.jpeg"/><Relationship Id="rId1"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7.jpeg"/><Relationship Id="rId1" Type="http://schemas.openxmlformats.org/officeDocument/2006/relationships/image" Target="../media/image66.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8.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9.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0.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3.jpeg"/><Relationship Id="rId1" Type="http://schemas.openxmlformats.org/officeDocument/2006/relationships/image" Target="../media/image72.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4.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9.jpeg"/><Relationship Id="rId1" Type="http://schemas.openxmlformats.org/officeDocument/2006/relationships/image" Target="../media/image78.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0.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1.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2.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4.jpeg"/><Relationship Id="rId1"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6.jpeg"/><Relationship Id="rId1"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8.jpeg"/><Relationship Id="rId1"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0.jpeg"/><Relationship Id="rId1" Type="http://schemas.openxmlformats.org/officeDocument/2006/relationships/image" Target="../media/image8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1.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2.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3.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4.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5.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6.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7.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9.jpeg"/><Relationship Id="rId1" Type="http://schemas.openxmlformats.org/officeDocument/2006/relationships/image" Target="../media/image98.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1.jpeg"/><Relationship Id="rId1" Type="http://schemas.openxmlformats.org/officeDocument/2006/relationships/image" Target="../media/image100.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3.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5.jpeg"/><Relationship Id="rId1" Type="http://schemas.openxmlformats.org/officeDocument/2006/relationships/image" Target="../media/image104.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7.jpeg"/><Relationship Id="rId1" Type="http://schemas.openxmlformats.org/officeDocument/2006/relationships/image" Target="../media/image106.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0.jpeg"/><Relationship Id="rId1" Type="http://schemas.openxmlformats.org/officeDocument/2006/relationships/image" Target="../media/image109.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1.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2.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
            <a:ext cx="12301538" cy="2185987"/>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r>
              <a:rPr lang="es-MX" sz="4400" dirty="0">
                <a:solidFill>
                  <a:schemeClr val="tx1">
                    <a:lumMod val="95000"/>
                    <a:lumOff val="5000"/>
                  </a:schemeClr>
                </a:solidFill>
              </a:rPr>
              <a:t>GAD RURAL PARROQUIA LA VICTORIA </a:t>
            </a:r>
            <a:br>
              <a:rPr lang="es-MX" sz="4400" dirty="0">
                <a:solidFill>
                  <a:schemeClr val="tx1">
                    <a:lumMod val="95000"/>
                    <a:lumOff val="5000"/>
                  </a:schemeClr>
                </a:solidFill>
              </a:rPr>
            </a:br>
            <a:r>
              <a:rPr lang="es-MX" sz="4400" dirty="0">
                <a:solidFill>
                  <a:schemeClr val="tx1">
                    <a:lumMod val="95000"/>
                    <a:lumOff val="5000"/>
                  </a:schemeClr>
                </a:solidFill>
              </a:rPr>
              <a:t>RENDICION DE CUENTAS</a:t>
            </a:r>
            <a:br>
              <a:rPr lang="es-MX" sz="4400" dirty="0">
                <a:solidFill>
                  <a:schemeClr val="tx1">
                    <a:lumMod val="95000"/>
                    <a:lumOff val="5000"/>
                  </a:schemeClr>
                </a:solidFill>
              </a:rPr>
            </a:br>
            <a:r>
              <a:rPr lang="es-MX" sz="4400" dirty="0">
                <a:solidFill>
                  <a:schemeClr val="tx1">
                    <a:lumMod val="95000"/>
                    <a:lumOff val="5000"/>
                  </a:schemeClr>
                </a:solidFill>
              </a:rPr>
              <a:t> 2024</a:t>
            </a:r>
            <a:endParaRPr lang="es-EC" sz="4400" dirty="0"/>
          </a:p>
        </p:txBody>
      </p:sp>
      <p:sp>
        <p:nvSpPr>
          <p:cNvPr id="3" name="Subtítulo 2"/>
          <p:cNvSpPr>
            <a:spLocks noGrp="1"/>
          </p:cNvSpPr>
          <p:nvPr>
            <p:ph type="subTitle" idx="1"/>
          </p:nvPr>
        </p:nvSpPr>
        <p:spPr>
          <a:xfrm>
            <a:off x="0" y="5272088"/>
            <a:ext cx="12192000" cy="985837"/>
          </a:xfrm>
          <a:solidFill>
            <a:schemeClr val="accent1"/>
          </a:solidFill>
        </p:spPr>
        <p:style>
          <a:lnRef idx="1">
            <a:schemeClr val="accent6"/>
          </a:lnRef>
          <a:fillRef idx="2">
            <a:schemeClr val="accent6"/>
          </a:fillRef>
          <a:effectRef idx="1">
            <a:schemeClr val="accent6"/>
          </a:effectRef>
          <a:fontRef idx="minor">
            <a:schemeClr val="dk1"/>
          </a:fontRef>
        </p:style>
        <p:txBody>
          <a:bodyPr/>
          <a:lstStyle/>
          <a:p>
            <a:r>
              <a:rPr lang="es-MX" dirty="0"/>
              <a:t>LUIS ALBERTO CASTRO JACOME</a:t>
            </a:r>
            <a:endParaRPr lang="es-MX" dirty="0"/>
          </a:p>
          <a:p>
            <a:r>
              <a:rPr lang="es-ES" altLang="es-MX" dirty="0"/>
              <a:t>VOCAL PRINCIPAL</a:t>
            </a:r>
            <a:r>
              <a:rPr lang="es-MX" dirty="0"/>
              <a:t> </a:t>
            </a:r>
            <a:endParaRPr lang="es-EC" dirty="0"/>
          </a:p>
        </p:txBody>
      </p:sp>
      <p:pic>
        <p:nvPicPr>
          <p:cNvPr id="4" name="Imagen 3" descr="victoria 8"/>
          <p:cNvPicPr>
            <a:picLocks noChangeAspect="1"/>
          </p:cNvPicPr>
          <p:nvPr/>
        </p:nvPicPr>
        <p:blipFill rotWithShape="1">
          <a:blip r:embed="rId1" cstate="print">
            <a:extLst>
              <a:ext uri="{28A0092B-C50C-407E-A947-70E740481C1C}">
                <a14:useLocalDpi xmlns:a14="http://schemas.microsoft.com/office/drawing/2010/main" val="0"/>
              </a:ext>
            </a:extLst>
          </a:blip>
          <a:srcRect l="55864"/>
          <a:stretch>
            <a:fillRect/>
          </a:stretch>
        </p:blipFill>
        <p:spPr bwMode="auto">
          <a:xfrm>
            <a:off x="9072880" y="2186940"/>
            <a:ext cx="2105025" cy="3166745"/>
          </a:xfrm>
          <a:prstGeom prst="rect">
            <a:avLst/>
          </a:prstGeom>
          <a:noFill/>
          <a:ln>
            <a:noFill/>
          </a:ln>
        </p:spPr>
      </p:pic>
      <p:pic>
        <p:nvPicPr>
          <p:cNvPr id="5" name="Imagen 4" descr="victoria 8"/>
          <p:cNvPicPr>
            <a:picLocks noChangeAspect="1"/>
          </p:cNvPicPr>
          <p:nvPr/>
        </p:nvPicPr>
        <p:blipFill>
          <a:blip r:embed="rId2">
            <a:extLst>
              <a:ext uri="{28A0092B-C50C-407E-A947-70E740481C1C}">
                <a14:useLocalDpi xmlns:a14="http://schemas.microsoft.com/office/drawing/2010/main" val="0"/>
              </a:ext>
            </a:extLst>
          </a:blip>
          <a:srcRect r="58943"/>
          <a:stretch>
            <a:fillRect/>
          </a:stretch>
        </p:blipFill>
        <p:spPr bwMode="auto">
          <a:xfrm>
            <a:off x="899160" y="2186305"/>
            <a:ext cx="2058670" cy="3167380"/>
          </a:xfrm>
          <a:prstGeom prst="rect">
            <a:avLst/>
          </a:prstGeom>
          <a:noFill/>
        </p:spPr>
      </p:pic>
      <p:pic>
        <p:nvPicPr>
          <p:cNvPr id="6" name="Imagen 5"/>
          <p:cNvPicPr>
            <a:picLocks noChangeAspect="1"/>
          </p:cNvPicPr>
          <p:nvPr/>
        </p:nvPicPr>
        <p:blipFill>
          <a:blip r:embed="rId3"/>
          <a:stretch>
            <a:fillRect/>
          </a:stretch>
        </p:blipFill>
        <p:spPr>
          <a:xfrm>
            <a:off x="3791585" y="2186305"/>
            <a:ext cx="4252595" cy="3086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Jueves 08 de febrero, realice atención al público en oficina GAD Rural Parroquia La Victoria</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542925" y="1691005"/>
            <a:ext cx="10573385" cy="51015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57274"/>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r>
              <a:rPr lang="es-MX" sz="2000" dirty="0">
                <a:solidFill>
                  <a:schemeClr val="tx1">
                    <a:lumMod val="95000"/>
                    <a:lumOff val="5000"/>
                  </a:schemeClr>
                </a:solidFill>
              </a:rPr>
              <a:t>Lunes 19 de febrero, participe de una reunión de trabajo con los moradores del Sitio El Paraíso</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 y="1057275"/>
            <a:ext cx="12192635" cy="5800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14412"/>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Lunes 26 de febrero, participe del desfile y sesión solemne por celebrar la fiesta de Aniversario 133 años de </a:t>
            </a:r>
            <a:r>
              <a:rPr lang="es-MX" sz="2000" dirty="0" err="1">
                <a:solidFill>
                  <a:schemeClr val="tx1">
                    <a:lumMod val="95000"/>
                    <a:lumOff val="5000"/>
                  </a:schemeClr>
                </a:solidFill>
              </a:rPr>
              <a:t>Parroquializacion</a:t>
            </a:r>
            <a:r>
              <a:rPr lang="es-MX" sz="2000" dirty="0">
                <a:solidFill>
                  <a:schemeClr val="tx1">
                    <a:lumMod val="95000"/>
                    <a:lumOff val="5000"/>
                  </a:schemeClr>
                </a:solidFill>
              </a:rPr>
              <a:t>.</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 y="1014730"/>
            <a:ext cx="5800725" cy="5843270"/>
          </a:xfrm>
          <a:prstGeom prst="rect">
            <a:avLst/>
          </a:prstGeom>
          <a:noFill/>
          <a:ln>
            <a:noFill/>
          </a:ln>
        </p:spPr>
      </p:pic>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455" y="1014730"/>
            <a:ext cx="6392545" cy="58432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842962"/>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fontScale="90000"/>
          </a:bodyPr>
          <a:lstStyle/>
          <a:p>
            <a:pPr algn="l"/>
            <a:r>
              <a:rPr lang="es-MX" sz="2000" dirty="0">
                <a:solidFill>
                  <a:schemeClr val="tx1">
                    <a:lumMod val="95000"/>
                    <a:lumOff val="5000"/>
                  </a:schemeClr>
                </a:solidFill>
              </a:rPr>
              <a:t>Jueves 29 de febrero, realice una inspección en la casa comunal Sitio Rio Negro donde se está realizando trabajos de construcción de la casa comunal, en compañía del Sr. Reinaldo Rodríguez, presidente del GAD y el Sr. Luis Castro Vocal Principal.</a:t>
            </a:r>
            <a:endParaRPr lang="es-EC" sz="2000" dirty="0">
              <a:solidFill>
                <a:schemeClr val="tx1">
                  <a:lumMod val="95000"/>
                  <a:lumOff val="5000"/>
                </a:schemeClr>
              </a:solidFill>
            </a:endParaRPr>
          </a:p>
        </p:txBody>
      </p:sp>
      <p:pic>
        <p:nvPicPr>
          <p:cNvPr id="3" name="Imagen 2"/>
          <p:cNvPicPr>
            <a:picLocks noChangeAspect="1"/>
          </p:cNvPicPr>
          <p:nvPr/>
        </p:nvPicPr>
        <p:blipFill rotWithShape="1">
          <a:blip r:embed="rId1" cstate="print">
            <a:extLst>
              <a:ext uri="{28A0092B-C50C-407E-A947-70E740481C1C}">
                <a14:useLocalDpi xmlns:a14="http://schemas.microsoft.com/office/drawing/2010/main" val="0"/>
              </a:ext>
            </a:extLst>
          </a:blip>
          <a:srcRect t="22580"/>
          <a:stretch>
            <a:fillRect/>
          </a:stretch>
        </p:blipFill>
        <p:spPr bwMode="auto">
          <a:xfrm>
            <a:off x="1041400" y="843280"/>
            <a:ext cx="9735185" cy="60147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85837"/>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Jueves 07 e </a:t>
            </a:r>
            <a:r>
              <a:rPr lang="es-MX" sz="2000" dirty="0" err="1">
                <a:solidFill>
                  <a:schemeClr val="tx1">
                    <a:lumMod val="95000"/>
                    <a:lumOff val="5000"/>
                  </a:schemeClr>
                </a:solidFill>
              </a:rPr>
              <a:t>marzo,en</a:t>
            </a:r>
            <a:r>
              <a:rPr lang="es-MX" sz="2000" dirty="0">
                <a:solidFill>
                  <a:schemeClr val="tx1">
                    <a:lumMod val="95000"/>
                    <a:lumOff val="5000"/>
                  </a:schemeClr>
                </a:solidFill>
              </a:rPr>
              <a:t> la tarde participe  reunión con los vendedores de comidas rápidas en la Parroquia La Victoria para una mejor organización</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986155"/>
            <a:ext cx="5681980" cy="5871845"/>
          </a:xfrm>
          <a:prstGeom prst="rect">
            <a:avLst/>
          </a:prstGeom>
          <a:noFill/>
          <a:ln>
            <a:noFill/>
          </a:ln>
        </p:spPr>
      </p:pic>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1980" y="986155"/>
            <a:ext cx="6509385" cy="58718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42974"/>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Jueves 14 de marzo participe de una reunión en la Prefectura de El Oro para coordinar sobre el Puente Parroquia La Victoria. </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5885" y="942975"/>
            <a:ext cx="12096750" cy="5915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885824"/>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Jueves 21 de marzo partícipe de una reunión con los Presidentes y gobernador de El Oro, aprovechando que estaban los del CENEL EL ORO para coordinar sobre las necesidades de electricidad en la Parroquia La Victoria. </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90625" y="885825"/>
            <a:ext cx="9921240" cy="5972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Jueves 28 de marzo, realice atención al público en oficina GAD Rural Parroquia La Victoria</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2045970" y="1691005"/>
            <a:ext cx="7511415" cy="51663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14399"/>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Miércoles 27  de marzo participe de una mesa técnica en el Cantón Santa Rosa </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43000" y="914400"/>
            <a:ext cx="9658349" cy="59435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771524"/>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Jueves 04 de abril atención al público en el GAD Rural Parroquia La Victoria.</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57325" y="771525"/>
            <a:ext cx="9444038" cy="6086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28675"/>
            <a:ext cx="10515600" cy="4786313"/>
          </a:xfrm>
          <a:solidFill>
            <a:schemeClr val="accent1"/>
          </a:solidFill>
        </p:spPr>
        <p:style>
          <a:lnRef idx="1">
            <a:schemeClr val="accent6"/>
          </a:lnRef>
          <a:fillRef idx="2">
            <a:schemeClr val="accent6"/>
          </a:fillRef>
          <a:effectRef idx="1">
            <a:schemeClr val="accent6"/>
          </a:effectRef>
          <a:fontRef idx="minor">
            <a:schemeClr val="dk1"/>
          </a:fontRef>
        </p:style>
        <p:txBody>
          <a:bodyPr/>
          <a:lstStyle/>
          <a:p>
            <a:pPr algn="ctr"/>
            <a:r>
              <a:rPr lang="es-MX" sz="4400" dirty="0">
                <a:solidFill>
                  <a:schemeClr val="tx1">
                    <a:lumMod val="95000"/>
                    <a:lumOff val="5000"/>
                  </a:schemeClr>
                </a:solidFill>
              </a:rPr>
              <a:t>COMISION ECONOMICO PRODUCTIVO </a:t>
            </a:r>
            <a:endParaRPr lang="es-EC"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28724"/>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Jueves 04 de abril participando en la mesa técnica de salud con los señores del subcentro de salud, policía nacional, cuerpo de bomberos, ministerio de educación y compañeros del GAD Rural Parroquia La Victoria.</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 y="1228725"/>
            <a:ext cx="12192635" cy="5629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957263"/>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Lunes 08 de abril participe de del evento clausura de cursos vacacionales del GAD Municipal en el Cantón Santa Rosa</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135" y="956945"/>
            <a:ext cx="6163310" cy="5900420"/>
          </a:xfrm>
          <a:prstGeom prst="rect">
            <a:avLst/>
          </a:prstGeom>
          <a:noFill/>
          <a:ln>
            <a:noFill/>
          </a:ln>
        </p:spPr>
      </p:pic>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6810" y="956945"/>
            <a:ext cx="5965190" cy="59010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14437"/>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Jueves 11 de abril partícipe de una campaña medica MSP en el Sitio La Quebrada </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 y="1214120"/>
            <a:ext cx="12190730" cy="57588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lumMod val="60000"/>
              <a:lumOff val="40000"/>
            </a:schemeClr>
          </a:solidFill>
        </p:spPr>
        <p:txBody>
          <a:bodyPr/>
          <a:p>
            <a:pPr algn="l"/>
            <a:r>
              <a:rPr lang="en-US" altLang="es-ES" sz="1600">
                <a:sym typeface="+mn-ea"/>
              </a:rPr>
              <a:t>JUEVES 11 DE ABRIL,PARTICIPE  DE </a:t>
            </a:r>
            <a:r>
              <a:rPr lang="es-ES" altLang="en-US" sz="1600">
                <a:sym typeface="+mn-ea"/>
              </a:rPr>
              <a:t>UNA </a:t>
            </a:r>
            <a:r>
              <a:rPr lang="en-US" altLang="es-ES" sz="1600">
                <a:sym typeface="+mn-ea"/>
              </a:rPr>
              <a:t> REUNI</a:t>
            </a:r>
            <a:r>
              <a:rPr lang="en-US" altLang="en-US" sz="1600">
                <a:sym typeface="+mn-ea"/>
              </a:rPr>
              <a:t>Ó</a:t>
            </a:r>
            <a:r>
              <a:rPr lang="en-US" altLang="es-ES" sz="1600">
                <a:sym typeface="+mn-ea"/>
              </a:rPr>
              <a:t>N CON LOS AGRICULTORES</a:t>
            </a:r>
            <a:r>
              <a:rPr lang="es-ES" altLang="en-US" sz="1600">
                <a:sym typeface="+mn-ea"/>
              </a:rPr>
              <a:t> DE ASOCIACION MIGUEL SALAZAR, CON LOS TECNICOS DE LA PREFECTURA DE EL ORO PARA COORDINAR SOBRE </a:t>
            </a:r>
            <a:r>
              <a:rPr lang="en-US" altLang="es-ES" sz="1600">
                <a:sym typeface="+mn-ea"/>
              </a:rPr>
              <a:t> LA SOLICITUD DE SISTEMA DE RIEGO FOLIAR.</a:t>
            </a:r>
            <a:endParaRPr lang="en-US" altLang="es-ES" sz="1600">
              <a:sym typeface="+mn-ea"/>
            </a:endParaRPr>
          </a:p>
        </p:txBody>
      </p:sp>
      <p:pic>
        <p:nvPicPr>
          <p:cNvPr id="75" name="Imagen 11"/>
          <p:cNvPicPr>
            <a:picLocks noChangeAspect="1"/>
          </p:cNvPicPr>
          <p:nvPr/>
        </p:nvPicPr>
        <p:blipFill>
          <a:blip r:embed="rId1"/>
          <a:stretch>
            <a:fillRect/>
          </a:stretch>
        </p:blipFill>
        <p:spPr>
          <a:xfrm>
            <a:off x="1503680" y="1417955"/>
            <a:ext cx="9900285" cy="54438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57299"/>
          </a:xfrm>
          <a:solidFill>
            <a:schemeClr val="accent1"/>
          </a:solidFill>
        </p:spPr>
        <p:style>
          <a:lnRef idx="3">
            <a:schemeClr val="lt1"/>
          </a:lnRef>
          <a:fillRef idx="1">
            <a:schemeClr val="accent6"/>
          </a:fillRef>
          <a:effectRef idx="1">
            <a:schemeClr val="accent6"/>
          </a:effectRef>
          <a:fontRef idx="minor">
            <a:schemeClr val="lt1"/>
          </a:fontRef>
        </p:style>
        <p:txBody>
          <a:bodyPr>
            <a:normAutofit/>
          </a:bodyPr>
          <a:lstStyle/>
          <a:p>
            <a:pPr algn="l"/>
            <a: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Lunes 15 de abril realice un recorrido por los sitios de la Victoria para dar mantenimiento a las iluminarias que estaban dañadas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1843405" y="1257300"/>
            <a:ext cx="8182610" cy="56007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Martes 16 de abril realice la entrega de pollitos a los adultos mayores que son parte del proyecto y moradores de la Parroquia La Victoria., como parte de mi Comisión Económico Productivo</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0" y="1691005"/>
            <a:ext cx="5760085" cy="5166360"/>
          </a:xfrm>
          <a:prstGeom prst="rect">
            <a:avLst/>
          </a:prstGeom>
        </p:spPr>
      </p:pic>
      <p:pic>
        <p:nvPicPr>
          <p:cNvPr id="4" name="Imagen 3"/>
          <p:cNvPicPr>
            <a:picLocks noChangeAspect="1"/>
          </p:cNvPicPr>
          <p:nvPr/>
        </p:nvPicPr>
        <p:blipFill>
          <a:blip r:embed="rId2"/>
          <a:stretch>
            <a:fillRect/>
          </a:stretch>
        </p:blipFill>
        <p:spPr>
          <a:xfrm>
            <a:off x="5759450" y="1691005"/>
            <a:ext cx="6432550" cy="51663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171574"/>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dirty="0">
                <a:solidFill>
                  <a:schemeClr val="tx1"/>
                </a:solidFill>
                <a:effectLst/>
                <a:latin typeface="Arial" panose="020B0604020202020204" pitchFamily="34" charset="0"/>
                <a:ea typeface="Calibri" panose="020F0502020204030204" pitchFamily="34" charset="0"/>
              </a:rPr>
              <a:t>Domingo 28 de abril, participe del bingo organizado con la finalidad de sacar fondos para el Día de la Madre</a:t>
            </a:r>
            <a:r>
              <a:rPr lang="es-EC" sz="1800" dirty="0">
                <a:effectLst/>
                <a:latin typeface="Arial" panose="020B0604020202020204" pitchFamily="34" charset="0"/>
                <a:ea typeface="Calibri" panose="020F0502020204030204" pitchFamily="34" charset="0"/>
              </a:rPr>
              <a:t>.</a:t>
            </a:r>
            <a:endParaRPr lang="es-EC" dirty="0"/>
          </a:p>
        </p:txBody>
      </p:sp>
      <p:pic>
        <p:nvPicPr>
          <p:cNvPr id="3" name="Imagen 2"/>
          <p:cNvPicPr>
            <a:picLocks noChangeAspect="1"/>
          </p:cNvPicPr>
          <p:nvPr/>
        </p:nvPicPr>
        <p:blipFill>
          <a:blip r:embed="rId1"/>
          <a:stretch>
            <a:fillRect/>
          </a:stretch>
        </p:blipFill>
        <p:spPr>
          <a:xfrm>
            <a:off x="635" y="1171575"/>
            <a:ext cx="5614670" cy="5685790"/>
          </a:xfrm>
          <a:prstGeom prst="rect">
            <a:avLst/>
          </a:prstGeom>
        </p:spPr>
      </p:pic>
      <p:pic>
        <p:nvPicPr>
          <p:cNvPr id="4" name="Imagen 3"/>
          <p:cNvPicPr>
            <a:picLocks noChangeAspect="1"/>
          </p:cNvPicPr>
          <p:nvPr/>
        </p:nvPicPr>
        <p:blipFill>
          <a:blip r:embed="rId2"/>
          <a:stretch>
            <a:fillRect/>
          </a:stretch>
        </p:blipFill>
        <p:spPr>
          <a:xfrm>
            <a:off x="6318885" y="1171575"/>
            <a:ext cx="5873115" cy="56851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955"/>
            <a:ext cx="12192000" cy="1143000"/>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b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Jueves 02 de mayo, realice inspección en la casa comunal Sitio Rio Negro, donde se están haciendo trabajos de arreglo de la casa comunal.</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1744980" y="1418590"/>
            <a:ext cx="8825230" cy="54394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lstStyle/>
          <a:p>
            <a:r>
              <a:rPr lang="es-EC" sz="1800" dirty="0">
                <a:solidFill>
                  <a:schemeClr val="tx1"/>
                </a:solidFill>
                <a:effectLst/>
                <a:latin typeface="Arial" panose="020B0604020202020204" pitchFamily="34" charset="0"/>
                <a:ea typeface="Calibri" panose="020F0502020204030204" pitchFamily="34" charset="0"/>
              </a:rPr>
              <a:t>Martes 07 de mayo, participe de un taller con los Adultos Mayores que son parte del Proyecto en el Sitio Rio Negro</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0" y="1691005"/>
            <a:ext cx="5742940" cy="5167630"/>
          </a:xfrm>
          <a:prstGeom prst="rect">
            <a:avLst/>
          </a:prstGeom>
        </p:spPr>
      </p:pic>
      <p:pic>
        <p:nvPicPr>
          <p:cNvPr id="4" name="Imagen 3"/>
          <p:cNvPicPr>
            <a:picLocks noChangeAspect="1"/>
          </p:cNvPicPr>
          <p:nvPr/>
        </p:nvPicPr>
        <p:blipFill>
          <a:blip r:embed="rId2"/>
          <a:stretch>
            <a:fillRect/>
          </a:stretch>
        </p:blipFill>
        <p:spPr>
          <a:xfrm>
            <a:off x="6224905" y="1691005"/>
            <a:ext cx="5967730" cy="51676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171574"/>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dirty="0">
                <a:solidFill>
                  <a:schemeClr val="tx1"/>
                </a:solidFill>
                <a:effectLst/>
                <a:latin typeface="Arial" panose="020B0604020202020204" pitchFamily="34" charset="0"/>
                <a:ea typeface="Calibri" panose="020F0502020204030204" pitchFamily="34" charset="0"/>
              </a:rPr>
              <a:t>Jueves 09 de Mayo, participe de  la integración por el Día de la Madre, con los Adultos Mayores que son parte  del Proyecto cabecera Parroquial</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635" y="1171575"/>
            <a:ext cx="5790565" cy="5686425"/>
          </a:xfrm>
          <a:prstGeom prst="rect">
            <a:avLst/>
          </a:prstGeom>
        </p:spPr>
      </p:pic>
      <p:pic>
        <p:nvPicPr>
          <p:cNvPr id="4" name="Imagen 3"/>
          <p:cNvPicPr>
            <a:picLocks noChangeAspect="1"/>
          </p:cNvPicPr>
          <p:nvPr/>
        </p:nvPicPr>
        <p:blipFill>
          <a:blip r:embed="rId2"/>
          <a:stretch>
            <a:fillRect/>
          </a:stretch>
        </p:blipFill>
        <p:spPr>
          <a:xfrm>
            <a:off x="5789930" y="1171575"/>
            <a:ext cx="6402070" cy="56864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6494145"/>
          </a:xfrm>
          <a:solidFill>
            <a:schemeClr val="accent5">
              <a:lumMod val="90000"/>
            </a:schemeClr>
          </a:solidFill>
        </p:spPr>
        <p:txBody>
          <a:bodyPr/>
          <a:p>
            <a:pPr algn="l"/>
            <a:r>
              <a:rPr lang="es-ES" altLang="en-US" sz="2800" b="1">
                <a:sym typeface="+mn-ea"/>
              </a:rPr>
              <a:t>PARTICIPE DE 24 REUNIONES ORDINARIAS </a:t>
            </a:r>
            <a:br>
              <a:rPr lang="es-ES" altLang="en-US" sz="2800" b="1">
                <a:sym typeface="+mn-ea"/>
              </a:rPr>
            </a:br>
            <a:r>
              <a:rPr lang="es-ES" altLang="en-US" sz="2800" b="1">
                <a:sym typeface="+mn-ea"/>
              </a:rPr>
              <a:t>RESOLUCIONES:</a:t>
            </a:r>
            <a:br>
              <a:rPr lang="es-ES" altLang="en-US" sz="2800" b="1">
                <a:sym typeface="+mn-ea"/>
              </a:rPr>
            </a:br>
            <a:r>
              <a:rPr lang="es-ES" altLang="en-US" sz="2800" b="1">
                <a:sym typeface="+mn-ea"/>
              </a:rPr>
              <a:t>MANTENIMIENTO CANCHA SINTETICA CABECERA PARROQUIAL </a:t>
            </a:r>
            <a:br>
              <a:rPr lang="es-ES" altLang="en-US" sz="2800" b="1">
                <a:sym typeface="+mn-ea"/>
              </a:rPr>
            </a:br>
            <a:r>
              <a:rPr lang="es-ES" altLang="en-US" sz="2800" b="1">
                <a:sym typeface="+mn-ea"/>
              </a:rPr>
              <a:t>MANTENIMINETO EDIFICIO DEL GAD RURAL PARROQUIA LA VICTORIA</a:t>
            </a:r>
            <a:br>
              <a:rPr lang="es-ES" altLang="en-US" sz="2800" b="1">
                <a:sym typeface="+mn-ea"/>
              </a:rPr>
            </a:br>
            <a:r>
              <a:rPr lang="es-ES" altLang="en-US" sz="2800" b="1">
                <a:sym typeface="+mn-ea"/>
              </a:rPr>
              <a:t>MEJORAMIENTO DE LA CASA COMUNAL SITIO RIO NEGRO </a:t>
            </a:r>
            <a:br>
              <a:rPr lang="es-ES" altLang="en-US" sz="2800" b="1">
                <a:sym typeface="+mn-ea"/>
              </a:rPr>
            </a:br>
            <a:r>
              <a:rPr lang="es-ES" altLang="en-US" sz="2800" b="1">
                <a:sym typeface="+mn-ea"/>
              </a:rPr>
              <a:t> ELABORACION DEL PDyOT</a:t>
            </a:r>
            <a:br>
              <a:rPr lang="es-ES" altLang="en-US" sz="2800" b="1">
                <a:sym typeface="+mn-ea"/>
              </a:rPr>
            </a:br>
            <a:r>
              <a:rPr lang="es-ES" altLang="en-US" sz="2800" b="1">
                <a:sym typeface="+mn-ea"/>
              </a:rPr>
              <a:t>INFIMA DE MANTENIMIENTO POSO DE OXIDACION PARROQUIA LA VICTORIA.</a:t>
            </a:r>
            <a:br>
              <a:rPr lang="es-ES" altLang="en-US" sz="2800" b="1">
                <a:sym typeface="+mn-ea"/>
              </a:rPr>
            </a:br>
            <a:r>
              <a:rPr lang="es-ES" altLang="en-US" sz="2800" b="1">
                <a:sym typeface="+mn-ea"/>
              </a:rPr>
              <a:t>APROVACION DE LOS PROYECTOS SOCIALES, PROYECTO ADULTO MAYOR Y ESCUELA DE FUTBOL.</a:t>
            </a:r>
            <a:endParaRPr lang="es-ES" altLang="en-US"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14449"/>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Viernes 10 de Mayo, participe de la entrega de kits de útiles escolares gracias a la colaboración </a:t>
            </a:r>
            <a:r>
              <a:rPr lang="es-ES" alt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colaboracion </a:t>
            </a: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de la empresa privada así también la ´presencia de la Directora del MIES Distrito Piñas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0" y="1308100"/>
            <a:ext cx="6096000" cy="5543550"/>
          </a:xfrm>
          <a:prstGeom prst="rect">
            <a:avLst/>
          </a:prstGeom>
        </p:spPr>
      </p:pic>
      <p:pic>
        <p:nvPicPr>
          <p:cNvPr id="4" name="Imagen 3"/>
          <p:cNvPicPr>
            <a:picLocks noChangeAspect="1"/>
          </p:cNvPicPr>
          <p:nvPr/>
        </p:nvPicPr>
        <p:blipFill>
          <a:blip r:embed="rId2"/>
          <a:stretch>
            <a:fillRect/>
          </a:stretch>
        </p:blipFill>
        <p:spPr>
          <a:xfrm>
            <a:off x="6095365" y="1308100"/>
            <a:ext cx="6096635" cy="55499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14462"/>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Viernes 10  de Mayo, participe de integración por el Día de la Madre, con los Adultos Mayores que son parte de del Proyecto Sitio Rio Negro</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1527810" y="1414780"/>
            <a:ext cx="8778875" cy="544322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57312"/>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16 de mayo atend</a:t>
            </a:r>
            <a:r>
              <a:rPr lang="es-EC" sz="1800" kern="100" dirty="0">
                <a:solidFill>
                  <a:schemeClr val="tx1"/>
                </a:solidFill>
                <a:latin typeface="Arial" panose="020B0604020202020204" pitchFamily="34" charset="0"/>
                <a:ea typeface="Calibri" panose="020F0502020204030204" pitchFamily="34" charset="0"/>
                <a:cs typeface="Arial" panose="020B0604020202020204" pitchFamily="34" charset="0"/>
              </a:rPr>
              <a:t>í al publico</a:t>
            </a: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en la oficina del GAD Rural Parroquia a Victoria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2243138" y="1357312"/>
            <a:ext cx="7600950" cy="538638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85874"/>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br>
              <a:rPr lang="es-EC" sz="1800" kern="100" dirty="0">
                <a:solidFill>
                  <a:schemeClr val="tx1"/>
                </a:solidFill>
                <a:effectLst/>
                <a:latin typeface="Arial" panose="020B0604020202020204" pitchFamily="34" charset="0"/>
                <a:ea typeface="Calibri" panose="020F0502020204030204" pitchFamily="34" charset="0"/>
                <a:cs typeface="Calibri" panose="020F050202020403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Calibri" panose="020F0502020204030204" pitchFamily="34" charset="0"/>
              </a:rPr>
              <a:t>Jueves 23 de mayo atención al publico  en oficina del GAD Rural Parroquia La Victoria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1975485" y="1285875"/>
            <a:ext cx="8512810" cy="557149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00162"/>
          </a:xfrm>
          <a:solidFill>
            <a:schemeClr val="accent1"/>
          </a:solidFill>
        </p:spPr>
        <p:style>
          <a:lnRef idx="3">
            <a:schemeClr val="lt1"/>
          </a:lnRef>
          <a:fillRef idx="1">
            <a:schemeClr val="accent6"/>
          </a:fillRef>
          <a:effectRef idx="1">
            <a:schemeClr val="accent6"/>
          </a:effectRef>
          <a:fontRef idx="minor">
            <a:schemeClr val="lt1"/>
          </a:fontRef>
        </p:style>
        <p:txBody>
          <a:bodyPr>
            <a:normAutofit/>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30 de Mayo, realice la entrega de kits de alimentos en de Sitio La Quebrada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0" y="1300480"/>
            <a:ext cx="5749290" cy="5557520"/>
          </a:xfrm>
          <a:prstGeom prst="rect">
            <a:avLst/>
          </a:prstGeom>
        </p:spPr>
      </p:pic>
      <p:pic>
        <p:nvPicPr>
          <p:cNvPr id="4" name="Imagen 3"/>
          <p:cNvPicPr>
            <a:picLocks noChangeAspect="1"/>
          </p:cNvPicPr>
          <p:nvPr/>
        </p:nvPicPr>
        <p:blipFill>
          <a:blip r:embed="rId2"/>
          <a:stretch>
            <a:fillRect/>
          </a:stretch>
        </p:blipFill>
        <p:spPr>
          <a:xfrm>
            <a:off x="5748655" y="1300480"/>
            <a:ext cx="6443345" cy="538607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dirty="0">
                <a:solidFill>
                  <a:schemeClr val="tx1"/>
                </a:solidFill>
                <a:effectLst/>
                <a:latin typeface="Arial" panose="020B0604020202020204" pitchFamily="34" charset="0"/>
                <a:ea typeface="Calibri" panose="020F0502020204030204" pitchFamily="34" charset="0"/>
              </a:rPr>
              <a:t>Jueves 30 de Mayo, realice la inspección Casa Comunal Sitio Rio Negro en donde estaban colocando el pasamano en la entrada principal</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2672080" y="1691005"/>
            <a:ext cx="7480935" cy="516699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28737"/>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Sábado 01 de junio participe del evento por el Día del Niño en la parroquia La Victoria </a:t>
            </a:r>
            <a:b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s-EC" dirty="0">
              <a:solidFill>
                <a:schemeClr val="tx1"/>
              </a:solidFill>
            </a:endParaRPr>
          </a:p>
        </p:txBody>
      </p:sp>
      <p:pic>
        <p:nvPicPr>
          <p:cNvPr id="3" name="Imagen 2"/>
          <p:cNvPicPr>
            <a:picLocks noChangeAspect="1"/>
          </p:cNvPicPr>
          <p:nvPr/>
        </p:nvPicPr>
        <p:blipFill>
          <a:blip r:embed="rId1"/>
          <a:stretch>
            <a:fillRect/>
          </a:stretch>
        </p:blipFill>
        <p:spPr>
          <a:xfrm>
            <a:off x="-635" y="1329055"/>
            <a:ext cx="6096635" cy="5372100"/>
          </a:xfrm>
          <a:prstGeom prst="rect">
            <a:avLst/>
          </a:prstGeom>
        </p:spPr>
      </p:pic>
      <p:pic>
        <p:nvPicPr>
          <p:cNvPr id="4" name="Imagen 3"/>
          <p:cNvPicPr>
            <a:picLocks noChangeAspect="1"/>
          </p:cNvPicPr>
          <p:nvPr/>
        </p:nvPicPr>
        <p:blipFill>
          <a:blip r:embed="rId2"/>
          <a:stretch>
            <a:fillRect/>
          </a:stretch>
        </p:blipFill>
        <p:spPr>
          <a:xfrm>
            <a:off x="6096000" y="1329055"/>
            <a:ext cx="6096635" cy="53721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28737"/>
          </a:xfrm>
          <a:solidFill>
            <a:schemeClr val="accent1"/>
          </a:solidFill>
        </p:spPr>
        <p:style>
          <a:lnRef idx="3">
            <a:schemeClr val="lt1"/>
          </a:lnRef>
          <a:fillRef idx="1">
            <a:schemeClr val="accent6"/>
          </a:fillRef>
          <a:effectRef idx="1">
            <a:schemeClr val="accent6"/>
          </a:effectRef>
          <a:fontRef idx="minor">
            <a:schemeClr val="lt1"/>
          </a:fontRef>
        </p:style>
        <p:txBody>
          <a:bodyPr>
            <a:normAutofit/>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06 de junio, minga en la Unidad Educativa Rosa de Luxemburgo.</a:t>
            </a:r>
            <a:b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s-EC" dirty="0">
              <a:solidFill>
                <a:schemeClr val="tx1"/>
              </a:solidFill>
            </a:endParaRPr>
          </a:p>
        </p:txBody>
      </p:sp>
      <p:pic>
        <p:nvPicPr>
          <p:cNvPr id="3" name="Imagen 2"/>
          <p:cNvPicPr>
            <a:picLocks noChangeAspect="1"/>
          </p:cNvPicPr>
          <p:nvPr/>
        </p:nvPicPr>
        <p:blipFill>
          <a:blip r:embed="rId1"/>
          <a:stretch>
            <a:fillRect/>
          </a:stretch>
        </p:blipFill>
        <p:spPr>
          <a:xfrm>
            <a:off x="1811020" y="1329055"/>
            <a:ext cx="8458835" cy="55289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Viernes 07 de Junio participe de a reunión de seguridad en la Parroquia San Juan de Cerro Azul.</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1604645" y="1691005"/>
            <a:ext cx="8709025" cy="516636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85874"/>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13 de junio, asistí a un seminario taller con los moradores en el Sito La Virginia, donde se trató sobre la fertilización y mantenimiento del suelo, con el apoyo de los Técnicos de </a:t>
            </a:r>
            <a:r>
              <a:rPr lang="es-EC" sz="1800" kern="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Caogrotecnia</a:t>
            </a: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b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s-EC" dirty="0">
              <a:solidFill>
                <a:schemeClr val="tx1"/>
              </a:solidFill>
            </a:endParaRPr>
          </a:p>
        </p:txBody>
      </p:sp>
      <p:pic>
        <p:nvPicPr>
          <p:cNvPr id="3" name="Imagen 2"/>
          <p:cNvPicPr>
            <a:picLocks noChangeAspect="1"/>
          </p:cNvPicPr>
          <p:nvPr/>
        </p:nvPicPr>
        <p:blipFill>
          <a:blip r:embed="rId1"/>
          <a:stretch>
            <a:fillRect/>
          </a:stretch>
        </p:blipFill>
        <p:spPr>
          <a:xfrm>
            <a:off x="635" y="1285875"/>
            <a:ext cx="12191365" cy="53009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1127125"/>
            <a:ext cx="12192635" cy="4437380"/>
          </a:xfrm>
          <a:solidFill>
            <a:schemeClr val="accent5">
              <a:lumMod val="90000"/>
            </a:schemeClr>
          </a:solidFill>
        </p:spPr>
        <p:txBody>
          <a:bodyPr/>
          <a:p>
            <a:r>
              <a:rPr lang="es-ES" altLang="en-US" sz="3200" b="1">
                <a:sym typeface="+mn-ea"/>
              </a:rPr>
              <a:t>GESTIONES Y DIFERENTES </a:t>
            </a:r>
            <a:br>
              <a:rPr lang="es-ES" altLang="en-US" sz="3200" b="1">
                <a:sym typeface="+mn-ea"/>
              </a:rPr>
            </a:br>
            <a:r>
              <a:rPr lang="es-ES" altLang="en-US" sz="3200" b="1">
                <a:sym typeface="+mn-ea"/>
              </a:rPr>
              <a:t>ACTIVIDADES  REALIZADAS</a:t>
            </a:r>
            <a:r>
              <a:rPr lang="es-ES" altLang="en-US">
                <a:sym typeface="+mn-ea"/>
              </a:rPr>
              <a:t> </a:t>
            </a:r>
            <a:endParaRPr lang="es-E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dirty="0">
                <a:solidFill>
                  <a:schemeClr val="tx1"/>
                </a:solidFill>
                <a:effectLst/>
                <a:latin typeface="Arial" panose="020B0604020202020204" pitchFamily="34" charset="0"/>
                <a:ea typeface="Calibri" panose="020F0502020204030204" pitchFamily="34" charset="0"/>
              </a:rPr>
              <a:t>Viernes 14 de junio, me traslade al Cantón Santa Rosa para participar del evento por el Día de la Madre y el día del Padre con los usuarios que son parte del Proyecto Adulto Mayor en convenio con el GAD Cantón Santa Rosa</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635" y="1691005"/>
            <a:ext cx="12191365" cy="516699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1"/>
          </a:solidFill>
        </p:spPr>
        <p:style>
          <a:lnRef idx="3">
            <a:schemeClr val="lt1"/>
          </a:lnRef>
          <a:fillRef idx="1">
            <a:schemeClr val="accent6"/>
          </a:fillRef>
          <a:effectRef idx="1">
            <a:schemeClr val="accent6"/>
          </a:effectRef>
          <a:fontRef idx="minor">
            <a:schemeClr val="lt1"/>
          </a:fontRef>
        </p:style>
        <p:txBody>
          <a:bodyPr>
            <a:normAutofit/>
          </a:bodyPr>
          <a:lstStyle/>
          <a:p>
            <a:pPr algn="l"/>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Miércoles 19 de Junio, asistí a la Parroquia San Juan de Cerro Azul para participar de la reunión donde se trató sobre la reforestación de las cuencas hídricas de nuestras quebradas, también se acordó en crear un vivero en territorio para poder cultivar platitas del sector.</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57785" y="1691005"/>
            <a:ext cx="12134215" cy="51669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28699"/>
          </a:xfrm>
          <a:solidFill>
            <a:schemeClr val="accent1"/>
          </a:solidFill>
        </p:spPr>
        <p:style>
          <a:lnRef idx="3">
            <a:schemeClr val="lt1"/>
          </a:lnRef>
          <a:fillRef idx="1">
            <a:schemeClr val="accent6"/>
          </a:fillRef>
          <a:effectRef idx="1">
            <a:schemeClr val="accent6"/>
          </a:effectRef>
          <a:fontRef idx="minor">
            <a:schemeClr val="lt1"/>
          </a:fontRef>
        </p:style>
        <p:txBody>
          <a:bodyPr/>
          <a:lstStyle/>
          <a:p>
            <a:pPr algn="l"/>
            <a:r>
              <a:rPr lang="es-EC" sz="1800" dirty="0">
                <a:solidFill>
                  <a:schemeClr val="tx1"/>
                </a:solidFill>
                <a:effectLst/>
                <a:latin typeface="Arial" panose="020B0604020202020204" pitchFamily="34" charset="0"/>
                <a:ea typeface="Calibri" panose="020F0502020204030204" pitchFamily="34" charset="0"/>
              </a:rPr>
              <a:t>Jueves 20 de junio, realice la entrega de unas sillas plásticas </a:t>
            </a:r>
            <a:r>
              <a:rPr lang="es-ES" altLang="es-EC" sz="1800" dirty="0">
                <a:solidFill>
                  <a:schemeClr val="tx1"/>
                </a:solidFill>
                <a:effectLst/>
                <a:latin typeface="Arial" panose="020B0604020202020204" pitchFamily="34" charset="0"/>
                <a:ea typeface="Calibri" panose="020F0502020204030204" pitchFamily="34" charset="0"/>
              </a:rPr>
              <a:t> de </a:t>
            </a:r>
            <a:r>
              <a:rPr lang="es-EC" sz="1800" dirty="0">
                <a:solidFill>
                  <a:schemeClr val="tx1"/>
                </a:solidFill>
                <a:effectLst/>
                <a:latin typeface="Arial" panose="020B0604020202020204" pitchFamily="34" charset="0"/>
                <a:ea typeface="Calibri" panose="020F0502020204030204" pitchFamily="34" charset="0"/>
              </a:rPr>
              <a:t>la Unidad e Atención CNH en la Parroquia La Victoria</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0" y="1040765"/>
            <a:ext cx="5838825" cy="5817235"/>
          </a:xfrm>
          <a:prstGeom prst="rect">
            <a:avLst/>
          </a:prstGeom>
        </p:spPr>
      </p:pic>
      <p:pic>
        <p:nvPicPr>
          <p:cNvPr id="4" name="Imagen 3"/>
          <p:cNvPicPr>
            <a:picLocks noChangeAspect="1"/>
          </p:cNvPicPr>
          <p:nvPr/>
        </p:nvPicPr>
        <p:blipFill>
          <a:blip r:embed="rId2"/>
          <a:stretch>
            <a:fillRect/>
          </a:stretch>
        </p:blipFill>
        <p:spPr>
          <a:xfrm>
            <a:off x="5838825" y="1028700"/>
            <a:ext cx="6353175" cy="58293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85849"/>
          </a:xfrm>
          <a:solidFill>
            <a:schemeClr val="accent1"/>
          </a:solidFill>
        </p:spPr>
        <p:style>
          <a:lnRef idx="3">
            <a:schemeClr val="lt1"/>
          </a:lnRef>
          <a:fillRef idx="1">
            <a:schemeClr val="accent6"/>
          </a:fillRef>
          <a:effectRef idx="1">
            <a:schemeClr val="accent6"/>
          </a:effectRef>
          <a:fontRef idx="minor">
            <a:schemeClr val="lt1"/>
          </a:fontRef>
        </p:style>
        <p:txBody>
          <a:bodyPr>
            <a:normAutofit fontScale="90000"/>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27 de junio, en la tarde participe de la integración con los Adultos Mayores que son parte del Proyecto por celebrar el Día Del Padre.</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0" y="1085850"/>
            <a:ext cx="5528945" cy="5651500"/>
          </a:xfrm>
          <a:prstGeom prst="rect">
            <a:avLst/>
          </a:prstGeom>
        </p:spPr>
      </p:pic>
      <p:pic>
        <p:nvPicPr>
          <p:cNvPr id="4" name="Imagen 3"/>
          <p:cNvPicPr>
            <a:picLocks noChangeAspect="1"/>
          </p:cNvPicPr>
          <p:nvPr/>
        </p:nvPicPr>
        <p:blipFill>
          <a:blip r:embed="rId2"/>
          <a:stretch>
            <a:fillRect/>
          </a:stretch>
        </p:blipFill>
        <p:spPr>
          <a:xfrm>
            <a:off x="5528310" y="1085850"/>
            <a:ext cx="6663690" cy="56007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57324"/>
          </a:xfrm>
          <a:solidFill>
            <a:schemeClr val="accent1"/>
          </a:solidFill>
        </p:spPr>
        <p:style>
          <a:lnRef idx="3">
            <a:schemeClr val="lt1"/>
          </a:lnRef>
          <a:fillRef idx="1">
            <a:schemeClr val="accent6"/>
          </a:fillRef>
          <a:effectRef idx="1">
            <a:schemeClr val="accent6"/>
          </a:effectRef>
          <a:fontRef idx="minor">
            <a:schemeClr val="lt1"/>
          </a:fontRef>
        </p:style>
        <p:txBody>
          <a:bodyPr>
            <a:normAutofit/>
          </a:bodyPr>
          <a:lstStyle/>
          <a:p>
            <a:pPr algn="l"/>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Viernes 28 de junio, realice la inspección de la Casa Comunal Sitio Rio Negro con la presencia de los compañeros del GAD y la </a:t>
            </a:r>
            <a:r>
              <a:rPr lang="es-EC" sz="1800" kern="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Tecnica</a:t>
            </a: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del BDE para verificar que ya los trabajos están culminados en su totalidad para poder inaugurar la obra.</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0" y="1457325"/>
            <a:ext cx="12192635" cy="540131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71612"/>
          </a:xfrm>
          <a:solidFill>
            <a:schemeClr val="accent1"/>
          </a:solidFill>
        </p:spPr>
        <p:style>
          <a:lnRef idx="3">
            <a:schemeClr val="lt1"/>
          </a:lnRef>
          <a:fillRef idx="1">
            <a:schemeClr val="accent6"/>
          </a:fillRef>
          <a:effectRef idx="1">
            <a:schemeClr val="accent6"/>
          </a:effectRef>
          <a:fontRef idx="minor">
            <a:schemeClr val="lt1"/>
          </a:fontRef>
        </p:style>
        <p:txBody>
          <a:bodyPr>
            <a:normAutofit fontScale="90000"/>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04 de julio, asistí al campamento de Prefectura El Oro que se encuentra en Bella India, con los moradores del Sitio San Joaquín y con los compañeros que son parte de del GAD,  para solicitar de manera urgente se termine  con el asfalto de la Vía Rio Negro San Joaquín.</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635" y="1471930"/>
            <a:ext cx="6096000" cy="5386070"/>
          </a:xfrm>
          <a:prstGeom prst="rect">
            <a:avLst/>
          </a:prstGeom>
        </p:spPr>
      </p:pic>
      <p:pic>
        <p:nvPicPr>
          <p:cNvPr id="4" name="Imagen 3"/>
          <p:cNvPicPr>
            <a:picLocks noChangeAspect="1"/>
          </p:cNvPicPr>
          <p:nvPr/>
        </p:nvPicPr>
        <p:blipFill>
          <a:blip r:embed="rId2"/>
          <a:stretch>
            <a:fillRect/>
          </a:stretch>
        </p:blipFill>
        <p:spPr>
          <a:xfrm>
            <a:off x="6096000" y="1471930"/>
            <a:ext cx="6096000" cy="538670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14412"/>
          </a:xfrm>
          <a:solidFill>
            <a:schemeClr val="accent1"/>
          </a:solidFill>
        </p:spPr>
        <p:style>
          <a:lnRef idx="3">
            <a:schemeClr val="lt1"/>
          </a:lnRef>
          <a:fillRef idx="1">
            <a:schemeClr val="accent6"/>
          </a:fillRef>
          <a:effectRef idx="1">
            <a:schemeClr val="accent6"/>
          </a:effectRef>
          <a:fontRef idx="minor">
            <a:schemeClr val="lt1"/>
          </a:fontRef>
        </p:style>
        <p:txBody>
          <a:bodyPr>
            <a:normAutofit fontScale="90000"/>
          </a:bodyPr>
          <a:lstStyle/>
          <a:p>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04 de Julio, Intención al publico, oficina del GAD Rural Parroquia La Victoria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2143125" y="1014095"/>
            <a:ext cx="7214870" cy="57854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57324"/>
          </a:xfrm>
          <a:solidFill>
            <a:schemeClr val="accent1"/>
          </a:solidFill>
        </p:spPr>
        <p:style>
          <a:lnRef idx="3">
            <a:schemeClr val="lt1"/>
          </a:lnRef>
          <a:fillRef idx="1">
            <a:schemeClr val="accent6"/>
          </a:fillRef>
          <a:effectRef idx="1">
            <a:schemeClr val="accent6"/>
          </a:effectRef>
          <a:fontRef idx="minor">
            <a:schemeClr val="lt1"/>
          </a:fontRef>
        </p:style>
        <p:txBody>
          <a:bodyPr>
            <a:normAutofit fontScale="90000"/>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04 de Julio, realice una inspección con el compañero Vocal Sr. Carlos García, en la vía La Victoria el Paraíso donde los moradores comentan que una línea por donde pasa el banano la coloca en la vía y esto ha generado problema y que la dejan ahí cerrada y de esta manera obstaculizan el paso vehículos.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1966595" y="1457325"/>
            <a:ext cx="8364220" cy="54006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4301"/>
            <a:ext cx="12192000" cy="1271587"/>
          </a:xfrm>
          <a:solidFill>
            <a:schemeClr val="accent1"/>
          </a:solidFill>
        </p:spPr>
        <p:style>
          <a:lnRef idx="3">
            <a:schemeClr val="lt1"/>
          </a:lnRef>
          <a:fillRef idx="1">
            <a:schemeClr val="accent6"/>
          </a:fillRef>
          <a:effectRef idx="1">
            <a:schemeClr val="accent6"/>
          </a:effectRef>
          <a:fontRef idx="minor">
            <a:schemeClr val="lt1"/>
          </a:fontRef>
        </p:style>
        <p:txBody>
          <a:bodyPr>
            <a:normAutofit/>
          </a:bodyPr>
          <a:lstStyle/>
          <a:p>
            <a:pPr algn="l"/>
            <a:b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s-EC"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Jueves 11 de julio, atención oficina del GAD Rural Parroquia La Victoria </a:t>
            </a:r>
            <a:br>
              <a:rPr lang="es-EC" sz="1800" kern="100" dirty="0">
                <a:effectLst/>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3" name="Imagen 2"/>
          <p:cNvPicPr>
            <a:picLocks noChangeAspect="1"/>
          </p:cNvPicPr>
          <p:nvPr/>
        </p:nvPicPr>
        <p:blipFill>
          <a:blip r:embed="rId1"/>
          <a:stretch>
            <a:fillRect/>
          </a:stretch>
        </p:blipFill>
        <p:spPr>
          <a:xfrm>
            <a:off x="2157413" y="1385888"/>
            <a:ext cx="7315200" cy="535781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185862"/>
          </a:xfrm>
          <a:solidFill>
            <a:schemeClr val="accent1"/>
          </a:solidFill>
        </p:spPr>
        <p:style>
          <a:lnRef idx="3">
            <a:schemeClr val="lt1"/>
          </a:lnRef>
          <a:fillRef idx="1">
            <a:schemeClr val="accent6"/>
          </a:fillRef>
          <a:effectRef idx="1">
            <a:schemeClr val="accent6"/>
          </a:effectRef>
          <a:fontRef idx="minor">
            <a:schemeClr val="lt1"/>
          </a:fontRef>
        </p:style>
        <p:txBody>
          <a:bodyPr/>
          <a:lstStyle/>
          <a:p>
            <a:r>
              <a:rPr lang="es-EC" sz="1800" dirty="0">
                <a:solidFill>
                  <a:schemeClr val="tx1"/>
                </a:solidFill>
                <a:effectLst/>
                <a:latin typeface="Arial" panose="020B0604020202020204" pitchFamily="34" charset="0"/>
                <a:ea typeface="Calibri" panose="020F0502020204030204" pitchFamily="34" charset="0"/>
              </a:rPr>
              <a:t>Lunes 15 de julio, se realizó la inauguración del taller  de  manualidades con los niños de la cabecera parroquial</a:t>
            </a:r>
            <a:endParaRPr lang="es-EC" dirty="0">
              <a:solidFill>
                <a:schemeClr val="tx1"/>
              </a:solidFill>
            </a:endParaRPr>
          </a:p>
        </p:txBody>
      </p:sp>
      <p:pic>
        <p:nvPicPr>
          <p:cNvPr id="3" name="Imagen 2"/>
          <p:cNvPicPr>
            <a:picLocks noChangeAspect="1"/>
          </p:cNvPicPr>
          <p:nvPr/>
        </p:nvPicPr>
        <p:blipFill>
          <a:blip r:embed="rId1"/>
          <a:stretch>
            <a:fillRect/>
          </a:stretch>
        </p:blipFill>
        <p:spPr>
          <a:xfrm>
            <a:off x="635" y="1186180"/>
            <a:ext cx="6096000" cy="5672455"/>
          </a:xfrm>
          <a:prstGeom prst="rect">
            <a:avLst/>
          </a:prstGeom>
        </p:spPr>
      </p:pic>
      <p:pic>
        <p:nvPicPr>
          <p:cNvPr id="4" name="Imagen 3"/>
          <p:cNvPicPr>
            <a:picLocks noChangeAspect="1"/>
          </p:cNvPicPr>
          <p:nvPr/>
        </p:nvPicPr>
        <p:blipFill>
          <a:blip r:embed="rId2"/>
          <a:stretch>
            <a:fillRect/>
          </a:stretch>
        </p:blipFill>
        <p:spPr>
          <a:xfrm>
            <a:off x="6096000" y="1191895"/>
            <a:ext cx="6095365" cy="56661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85837"/>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r>
              <a:rPr lang="es-MX" sz="2000" dirty="0">
                <a:solidFill>
                  <a:schemeClr val="tx1">
                    <a:lumMod val="95000"/>
                    <a:lumOff val="5000"/>
                  </a:schemeClr>
                </a:solidFill>
              </a:rPr>
              <a:t>Miércoles 17 de enero participe de la socialización sobre redición de cuentas 2023 en la Parroquia Bellavista.</a:t>
            </a:r>
            <a:endParaRPr lang="es-EC" sz="2000" dirty="0">
              <a:solidFill>
                <a:schemeClr val="tx1">
                  <a:lumMod val="95000"/>
                  <a:lumOff val="5000"/>
                </a:schemeClr>
              </a:solidFill>
            </a:endParaRPr>
          </a:p>
        </p:txBody>
      </p:sp>
      <p:pic>
        <p:nvPicPr>
          <p:cNvPr id="3" name="Imagen 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 y="986155"/>
            <a:ext cx="12191365" cy="582485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153795"/>
          </a:xfrm>
          <a:solidFill>
            <a:schemeClr val="accent1"/>
          </a:solidFill>
        </p:spPr>
        <p:txBody>
          <a:bodyPr>
            <a:normAutofit fontScale="90000"/>
          </a:bodyPr>
          <a:lstStyle/>
          <a:p>
            <a:pPr algn="l"/>
            <a:br>
              <a:rPr lang="en-US" altLang="es-ES" sz="1600">
                <a:latin typeface="Arial" panose="020B0604020202020204" pitchFamily="34" charset="0"/>
                <a:cs typeface="Arial" panose="020B0604020202020204" pitchFamily="34" charset="0"/>
              </a:rPr>
            </a:br>
            <a:br>
              <a:rPr lang="en-US" altLang="es-ES" sz="1600">
                <a:latin typeface="Arial" panose="020B0604020202020204" pitchFamily="34" charset="0"/>
                <a:cs typeface="Arial" panose="020B0604020202020204" pitchFamily="34" charset="0"/>
              </a:rPr>
            </a:br>
            <a:r>
              <a:rPr lang="en-US" altLang="es-ES" sz="2000">
                <a:latin typeface="Arial" panose="020B0604020202020204" pitchFamily="34" charset="0"/>
                <a:cs typeface="Arial" panose="020B0604020202020204" pitchFamily="34" charset="0"/>
              </a:rPr>
              <a:t>Martes 16 de Julio, realice un recorrido  en la v</a:t>
            </a:r>
            <a:r>
              <a:rPr lang="en-US" altLang="en-US" sz="2000">
                <a:latin typeface="Arial" panose="020B0604020202020204" pitchFamily="34" charset="0"/>
                <a:cs typeface="Arial" panose="020B0604020202020204" pitchFamily="34" charset="0"/>
              </a:rPr>
              <a:t>í</a:t>
            </a:r>
            <a:r>
              <a:rPr lang="en-US" altLang="es-ES" sz="2000">
                <a:latin typeface="Arial" panose="020B0604020202020204" pitchFamily="34" charset="0"/>
                <a:cs typeface="Arial" panose="020B0604020202020204" pitchFamily="34" charset="0"/>
              </a:rPr>
              <a:t>a Rio Negro San Joaqu</a:t>
            </a:r>
            <a:r>
              <a:rPr lang="en-US" altLang="en-US" sz="2000">
                <a:latin typeface="Arial" panose="020B0604020202020204" pitchFamily="34" charset="0"/>
                <a:cs typeface="Arial" panose="020B0604020202020204" pitchFamily="34" charset="0"/>
              </a:rPr>
              <a:t>í</a:t>
            </a:r>
            <a:r>
              <a:rPr lang="en-US" altLang="es-ES" sz="2000">
                <a:latin typeface="Arial" panose="020B0604020202020204" pitchFamily="34" charset="0"/>
                <a:cs typeface="Arial" panose="020B0604020202020204" pitchFamily="34" charset="0"/>
              </a:rPr>
              <a:t>n, junto al Ing. Clemente Bravo Prefecto de la Provincia de El Oro y los compa</a:t>
            </a:r>
            <a:r>
              <a:rPr lang="en-US" altLang="en-US" sz="2000">
                <a:latin typeface="Arial" panose="020B0604020202020204" pitchFamily="34" charset="0"/>
                <a:cs typeface="Arial" panose="020B0604020202020204" pitchFamily="34" charset="0"/>
              </a:rPr>
              <a:t>ñ</a:t>
            </a:r>
            <a:r>
              <a:rPr lang="en-US" altLang="es-ES" sz="2000">
                <a:latin typeface="Arial" panose="020B0604020202020204" pitchFamily="34" charset="0"/>
                <a:cs typeface="Arial" panose="020B0604020202020204" pitchFamily="34" charset="0"/>
              </a:rPr>
              <a:t>eros que son parte del GAD y miembros de la comunidad.</a:t>
            </a:r>
            <a:br>
              <a:rPr lang="en-US" altLang="es-ES"/>
            </a:br>
            <a:endParaRPr lang="en-US" altLang="es-ES"/>
          </a:p>
        </p:txBody>
      </p:sp>
      <p:pic>
        <p:nvPicPr>
          <p:cNvPr id="1044951290" name="Imagen 1044951290" descr="C:\Users\CISNE@COMPU\Desktop\dd4fd506-a50c-4d30-a073-fde9cee4c37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518920"/>
            <a:ext cx="12191365" cy="533844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190500"/>
            <a:ext cx="12192000" cy="1286510"/>
          </a:xfrm>
          <a:solidFill>
            <a:schemeClr val="accent1"/>
          </a:solidFill>
        </p:spPr>
        <p:txBody>
          <a:bodyPr/>
          <a:p>
            <a:pPr algn="l"/>
            <a:r>
              <a:rPr lang="en-US" altLang="es-ES" sz="1800">
                <a:solidFill>
                  <a:schemeClr val="tx1"/>
                </a:solidFill>
                <a:latin typeface="Arial" panose="020B0604020202020204" pitchFamily="34" charset="0"/>
                <a:cs typeface="Arial" panose="020B0604020202020204" pitchFamily="34" charset="0"/>
              </a:rPr>
              <a:t>Mi</a:t>
            </a:r>
            <a:r>
              <a:rPr lang="en-US" altLang="en-US" sz="1800">
                <a:solidFill>
                  <a:schemeClr val="tx1"/>
                </a:solidFill>
                <a:latin typeface="Arial" panose="020B0604020202020204" pitchFamily="34" charset="0"/>
                <a:cs typeface="Arial" panose="020B0604020202020204" pitchFamily="34" charset="0"/>
              </a:rPr>
              <a:t>é</a:t>
            </a:r>
            <a:r>
              <a:rPr lang="en-US" altLang="es-ES" sz="1800">
                <a:solidFill>
                  <a:schemeClr val="tx1"/>
                </a:solidFill>
                <a:latin typeface="Arial" panose="020B0604020202020204" pitchFamily="34" charset="0"/>
                <a:cs typeface="Arial" panose="020B0604020202020204" pitchFamily="34" charset="0"/>
              </a:rPr>
              <a:t>rcoles 17 de julio, realice inspecci</a:t>
            </a:r>
            <a:r>
              <a:rPr lang="en-US" altLang="en-US" sz="1800">
                <a:solidFill>
                  <a:schemeClr val="tx1"/>
                </a:solidFill>
                <a:latin typeface="Arial" panose="020B0604020202020204" pitchFamily="34" charset="0"/>
                <a:cs typeface="Arial" panose="020B0604020202020204" pitchFamily="34" charset="0"/>
              </a:rPr>
              <a:t>ó</a:t>
            </a:r>
            <a:r>
              <a:rPr lang="en-US" altLang="es-ES" sz="1800">
                <a:solidFill>
                  <a:schemeClr val="tx1"/>
                </a:solidFill>
                <a:latin typeface="Arial" panose="020B0604020202020204" pitchFamily="34" charset="0"/>
                <a:cs typeface="Arial" panose="020B0604020202020204" pitchFamily="34" charset="0"/>
              </a:rPr>
              <a:t>n en el Sitio La Virginia donde los t</a:t>
            </a:r>
            <a:r>
              <a:rPr lang="en-US" altLang="en-US" sz="1800">
                <a:solidFill>
                  <a:schemeClr val="tx1"/>
                </a:solidFill>
                <a:latin typeface="Arial" panose="020B0604020202020204" pitchFamily="34" charset="0"/>
                <a:cs typeface="Arial" panose="020B0604020202020204" pitchFamily="34" charset="0"/>
              </a:rPr>
              <a:t>é</a:t>
            </a:r>
            <a:r>
              <a:rPr lang="en-US" altLang="es-ES" sz="1800">
                <a:solidFill>
                  <a:schemeClr val="tx1"/>
                </a:solidFill>
                <a:latin typeface="Arial" panose="020B0604020202020204" pitchFamily="34" charset="0"/>
                <a:cs typeface="Arial" panose="020B0604020202020204" pitchFamily="34" charset="0"/>
              </a:rPr>
              <a:t>cnicos del GAD Municipal del Cant</a:t>
            </a:r>
            <a:r>
              <a:rPr lang="en-US" altLang="en-US" sz="1800">
                <a:solidFill>
                  <a:schemeClr val="tx1"/>
                </a:solidFill>
                <a:latin typeface="Arial" panose="020B0604020202020204" pitchFamily="34" charset="0"/>
                <a:cs typeface="Arial" panose="020B0604020202020204" pitchFamily="34" charset="0"/>
              </a:rPr>
              <a:t>ó</a:t>
            </a:r>
            <a:r>
              <a:rPr lang="en-US" altLang="es-ES" sz="1800">
                <a:solidFill>
                  <a:schemeClr val="tx1"/>
                </a:solidFill>
                <a:latin typeface="Arial" panose="020B0604020202020204" pitchFamily="34" charset="0"/>
                <a:cs typeface="Arial" panose="020B0604020202020204" pitchFamily="34" charset="0"/>
              </a:rPr>
              <a:t>n Santa realizaron colocaci</a:t>
            </a:r>
            <a:r>
              <a:rPr lang="en-US" altLang="en-US" sz="1800">
                <a:solidFill>
                  <a:schemeClr val="tx1"/>
                </a:solidFill>
                <a:latin typeface="Arial" panose="020B0604020202020204" pitchFamily="34" charset="0"/>
                <a:cs typeface="Arial" panose="020B0604020202020204" pitchFamily="34" charset="0"/>
              </a:rPr>
              <a:t>ó</a:t>
            </a:r>
            <a:r>
              <a:rPr lang="en-US" altLang="es-ES" sz="1800">
                <a:solidFill>
                  <a:schemeClr val="tx1"/>
                </a:solidFill>
                <a:latin typeface="Arial" panose="020B0604020202020204" pitchFamily="34" charset="0"/>
                <a:cs typeface="Arial" panose="020B0604020202020204" pitchFamily="34" charset="0"/>
              </a:rPr>
              <a:t>n de puntos donde se va realizar el arreglo de la v</a:t>
            </a:r>
            <a:r>
              <a:rPr lang="en-US" altLang="en-US" sz="1800">
                <a:solidFill>
                  <a:schemeClr val="tx1"/>
                </a:solidFill>
                <a:latin typeface="Arial" panose="020B0604020202020204" pitchFamily="34" charset="0"/>
                <a:cs typeface="Arial" panose="020B0604020202020204" pitchFamily="34" charset="0"/>
              </a:rPr>
              <a:t>í</a:t>
            </a:r>
            <a:r>
              <a:rPr lang="en-US" altLang="es-ES" sz="1800">
                <a:solidFill>
                  <a:schemeClr val="tx1"/>
                </a:solidFill>
                <a:latin typeface="Arial" panose="020B0604020202020204" pitchFamily="34" charset="0"/>
                <a:cs typeface="Arial" panose="020B0604020202020204" pitchFamily="34" charset="0"/>
              </a:rPr>
              <a:t>a</a:t>
            </a:r>
            <a:endParaRPr lang="en-US" altLang="es-ES" sz="1800">
              <a:solidFill>
                <a:schemeClr val="tx1"/>
              </a:solidFill>
              <a:latin typeface="Arial" panose="020B0604020202020204" pitchFamily="34" charset="0"/>
              <a:cs typeface="Arial" panose="020B0604020202020204" pitchFamily="34" charset="0"/>
            </a:endParaRPr>
          </a:p>
        </p:txBody>
      </p:sp>
      <p:pic>
        <p:nvPicPr>
          <p:cNvPr id="862310296" name="Imagen 862310296" descr="C:\Users\CISNE@COMPU\Desktop\17635d29-5abd-4474-aff5-5b686040124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77010"/>
            <a:ext cx="5809615" cy="5381625"/>
          </a:xfrm>
          <a:prstGeom prst="rect">
            <a:avLst/>
          </a:prstGeom>
          <a:noFill/>
          <a:ln>
            <a:noFill/>
          </a:ln>
        </p:spPr>
      </p:pic>
      <p:pic>
        <p:nvPicPr>
          <p:cNvPr id="47638436" name="Imagen 47638436" descr="C:\Users\CISNE@COMPU\Desktop\47b6ac17-cfb3-4c77-b52d-107a62552b8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808980" y="1476375"/>
            <a:ext cx="6383655" cy="53816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17 de julio realizamos la entrega de ayudas para el Subcentro de salud en el Sitio Rio Negro y entrega de implementos en el Sitio El Para</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so. </a:t>
            </a:r>
            <a:endParaRPr lang="en-US" altLang="es-ES" sz="1800">
              <a:latin typeface="Arial" panose="020B0604020202020204" pitchFamily="34" charset="0"/>
              <a:cs typeface="Arial" panose="020B0604020202020204" pitchFamily="34" charset="0"/>
            </a:endParaRPr>
          </a:p>
        </p:txBody>
      </p:sp>
      <p:pic>
        <p:nvPicPr>
          <p:cNvPr id="14" name="Imagen 14" descr="C:\Users\CISNE@COMPU\Desktop\ba748458-e3f8-4f1b-94ee-e7c10e31c1af.jpg"/>
          <p:cNvPicPr>
            <a:picLocks noChangeAspect="1" noChangeArrowheads="1"/>
          </p:cNvPicPr>
          <p:nvPr/>
        </p:nvPicPr>
        <p:blipFill>
          <a:blip r:embed="rId1" cstate="print">
            <a:extLst>
              <a:ext uri="{28A0092B-C50C-407E-A947-70E740481C1C}">
                <a14:useLocalDpi xmlns:a14="http://schemas.microsoft.com/office/drawing/2010/main" val="0"/>
              </a:ext>
            </a:extLst>
          </a:blip>
          <a:srcRect b="37606"/>
          <a:stretch>
            <a:fillRect/>
          </a:stretch>
        </p:blipFill>
        <p:spPr>
          <a:xfrm>
            <a:off x="0" y="1417320"/>
            <a:ext cx="5890260" cy="5440680"/>
          </a:xfrm>
          <a:prstGeom prst="rect">
            <a:avLst/>
          </a:prstGeom>
          <a:noFill/>
          <a:ln>
            <a:noFill/>
          </a:ln>
        </p:spPr>
      </p:pic>
      <p:pic>
        <p:nvPicPr>
          <p:cNvPr id="1835682874" name="Imagen 1835682874" descr="C:\Users\CISNE@COMPU\Desktop\33fcac5a-c34c-47d9-94c1-ca24e74e3fc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958205" y="1417320"/>
            <a:ext cx="6233795" cy="544068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24 de julio, participe de la inauguraci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 la Casa Comunal Sitio Rio Negro </a:t>
            </a:r>
            <a:endParaRPr lang="en-US" altLang="es-ES" sz="1800">
              <a:latin typeface="Arial" panose="020B0604020202020204" pitchFamily="34" charset="0"/>
              <a:cs typeface="Arial" panose="020B0604020202020204" pitchFamily="34" charset="0"/>
            </a:endParaRPr>
          </a:p>
        </p:txBody>
      </p:sp>
      <p:pic>
        <p:nvPicPr>
          <p:cNvPr id="15" name="Imagen 15" descr="C:\Users\CISNE@COMPU\Desktop\dbeab964-9f3a-4301-b5fa-df086de16f1c.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2635" cy="537273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1365" cy="1143000"/>
          </a:xfrm>
          <a:solidFill>
            <a:schemeClr val="accent1"/>
          </a:solidFill>
        </p:spPr>
        <p:txBody>
          <a:bodyPr/>
          <a:p>
            <a:pPr algn="l"/>
            <a:r>
              <a:rPr lang="es-ES" altLang="en-US" sz="1800"/>
              <a:t>J</a:t>
            </a:r>
            <a:r>
              <a:rPr lang="en-US" altLang="es-ES" sz="1800"/>
              <a:t>ueves 25 de julio, participe del desfile y sesi</a:t>
            </a:r>
            <a:r>
              <a:rPr lang="en-US" altLang="en-US" sz="1800"/>
              <a:t>ó</a:t>
            </a:r>
            <a:r>
              <a:rPr lang="en-US" altLang="es-ES" sz="1800"/>
              <a:t>n solemne en la Parroquia San Juan de Cerro Azul </a:t>
            </a:r>
            <a:endParaRPr lang="en-US" altLang="es-ES" sz="1800"/>
          </a:p>
        </p:txBody>
      </p:sp>
      <p:pic>
        <p:nvPicPr>
          <p:cNvPr id="16" name="Imagen 16" descr="C:\Users\CISNE@COMPU\Desktop\46e78316-2036-4f5c-86c2-7ada420585f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12191365" cy="544004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s-ES" altLang="en-US" sz="1800">
                <a:latin typeface="Arial" panose="020B0604020202020204" pitchFamily="34" charset="0"/>
                <a:cs typeface="Arial" panose="020B0604020202020204" pitchFamily="34" charset="0"/>
              </a:rPr>
              <a:t>V</a:t>
            </a:r>
            <a:r>
              <a:rPr lang="en-US" altLang="es-ES" sz="1800">
                <a:latin typeface="Arial" panose="020B0604020202020204" pitchFamily="34" charset="0"/>
                <a:cs typeface="Arial" panose="020B0604020202020204" pitchFamily="34" charset="0"/>
              </a:rPr>
              <a:t>iernes 26 de julio participe en una reuni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 trabajo con la presencia de los compa</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eros que son parte del GAD y la Ing. Lenny Ram</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tecnica encargada del PDYOT DEL GAD municipal.</a:t>
            </a:r>
            <a:endParaRPr lang="en-US" altLang="es-ES" sz="1800">
              <a:latin typeface="Arial" panose="020B0604020202020204" pitchFamily="34" charset="0"/>
              <a:cs typeface="Arial" panose="020B0604020202020204" pitchFamily="34" charset="0"/>
            </a:endParaRPr>
          </a:p>
        </p:txBody>
      </p:sp>
      <p:pic>
        <p:nvPicPr>
          <p:cNvPr id="17" name="Imagen 17" descr="C:\Users\CISNE@COMPU\Desktop\920bd61c-8610-435b-96e9-35228384b9c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12192000" cy="536384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Jueves 01 de agosto realice seguimiento Promotora del Proyecto Adultos Mayores en el Sitio Carchipulla. </a:t>
            </a:r>
            <a:endParaRPr lang="en-US" altLang="es-ES" sz="1800">
              <a:latin typeface="Arial" panose="020B0604020202020204" pitchFamily="34" charset="0"/>
              <a:cs typeface="Arial" panose="020B0604020202020204" pitchFamily="34" charset="0"/>
            </a:endParaRPr>
          </a:p>
        </p:txBody>
      </p:sp>
      <p:pic>
        <p:nvPicPr>
          <p:cNvPr id="1839620261" name="Imagen 1839620261" descr="C:\Users\CISNE@COMPU\Desktop\7e8aed8c-6867-45dd-8e73-7c6896c3cad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3270" cy="544004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7 de agosto participe de la inauguraci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 la cubierta met</a:t>
            </a:r>
            <a:r>
              <a:rPr lang="en-US" altLang="en-US" sz="1800">
                <a:latin typeface="Arial" panose="020B0604020202020204" pitchFamily="34" charset="0"/>
                <a:cs typeface="Arial" panose="020B0604020202020204" pitchFamily="34" charset="0"/>
              </a:rPr>
              <a:t>á</a:t>
            </a:r>
            <a:r>
              <a:rPr lang="en-US" altLang="es-ES" sz="1800">
                <a:latin typeface="Arial" panose="020B0604020202020204" pitchFamily="34" charset="0"/>
                <a:cs typeface="Arial" panose="020B0604020202020204" pitchFamily="34" charset="0"/>
              </a:rPr>
              <a:t>lica cancha de deportes Sitio La Quebrada.</a:t>
            </a:r>
            <a:endParaRPr lang="en-US" altLang="es-ES" sz="1800">
              <a:latin typeface="Arial" panose="020B0604020202020204" pitchFamily="34" charset="0"/>
              <a:cs typeface="Arial" panose="020B0604020202020204" pitchFamily="34" charset="0"/>
            </a:endParaRPr>
          </a:p>
        </p:txBody>
      </p:sp>
      <p:pic>
        <p:nvPicPr>
          <p:cNvPr id="583698590" name="Imagen 583698590" descr="C:\Users\CISNE@COMPU\Desktop\abacc197-6bb3-491c-a5fa-b4b0deec2d6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8590"/>
            <a:ext cx="5644515" cy="5440045"/>
          </a:xfrm>
          <a:prstGeom prst="rect">
            <a:avLst/>
          </a:prstGeom>
          <a:noFill/>
          <a:ln>
            <a:noFill/>
          </a:ln>
        </p:spPr>
      </p:pic>
      <p:pic>
        <p:nvPicPr>
          <p:cNvPr id="1587115587" name="Imagen 1587115587" descr="C:\Users\CISNE@COMPU\Desktop\f64120c4-668a-4017-957d-8f04cf7293a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644515" y="1418590"/>
            <a:ext cx="6547485" cy="543941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lnSpc>
                <a:spcPct val="100000"/>
              </a:lnSpc>
            </a:pPr>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07 de agosto participe del desfile y sesi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solemne en la Parroquia Bellamaria por celebrar sus fiestas de Aniversario.</a:t>
            </a:r>
            <a:endParaRPr lang="en-US" altLang="es-ES"/>
          </a:p>
        </p:txBody>
      </p:sp>
      <p:pic>
        <p:nvPicPr>
          <p:cNvPr id="1078610147" name="Imagen 1078610147" descr="C:\Users\CISNE@COMPU\Desktop\3cd51973-6db1-4c0d-ae6b-1911ef67845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1365" cy="544004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s-ES" altLang="en-US" sz="1800">
                <a:latin typeface="Arial" panose="020B0604020202020204" pitchFamily="34" charset="0"/>
                <a:cs typeface="Arial" panose="020B0604020202020204" pitchFamily="34" charset="0"/>
              </a:rPr>
              <a:t>J</a:t>
            </a:r>
            <a:r>
              <a:rPr lang="en-US" altLang="es-ES" sz="1800">
                <a:latin typeface="Arial" panose="020B0604020202020204" pitchFamily="34" charset="0"/>
                <a:cs typeface="Arial" panose="020B0604020202020204" pitchFamily="34" charset="0"/>
              </a:rPr>
              <a:t>ueves 15 de agosto atenci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al p</a:t>
            </a:r>
            <a:r>
              <a:rPr lang="en-US" altLang="en-US" sz="1800">
                <a:latin typeface="Arial" panose="020B0604020202020204" pitchFamily="34" charset="0"/>
                <a:cs typeface="Arial" panose="020B0604020202020204" pitchFamily="34" charset="0"/>
              </a:rPr>
              <a:t>ú</a:t>
            </a:r>
            <a:r>
              <a:rPr lang="en-US" altLang="es-ES" sz="1800">
                <a:latin typeface="Arial" panose="020B0604020202020204" pitchFamily="34" charset="0"/>
                <a:cs typeface="Arial" panose="020B0604020202020204" pitchFamily="34" charset="0"/>
              </a:rPr>
              <a:t>blico en las oficinas del GAD </a:t>
            </a:r>
            <a:endParaRPr lang="en-US" altLang="es-ES" sz="1800">
              <a:latin typeface="Arial" panose="020B0604020202020204" pitchFamily="34" charset="0"/>
              <a:cs typeface="Arial" panose="020B0604020202020204" pitchFamily="34" charset="0"/>
            </a:endParaRPr>
          </a:p>
        </p:txBody>
      </p:sp>
      <p:pic>
        <p:nvPicPr>
          <p:cNvPr id="117194968" name="Imagen 117194968" descr="C:\Users\CISNE@COMPU\Desktop\f52a66ce-2120-4003-a0b4-df313d63fb5d.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57785" y="1417955"/>
            <a:ext cx="12134215" cy="54394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57262"/>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r>
              <a:rPr lang="es-MX" sz="2000" dirty="0"/>
              <a:t>Miércoles 17 de enero socialización sobre la obra construcción casa comunal Sitio Rio Negro.</a:t>
            </a:r>
            <a:endParaRPr lang="es-EC" sz="2000" dirty="0"/>
          </a:p>
        </p:txBody>
      </p:sp>
      <p:pic>
        <p:nvPicPr>
          <p:cNvPr id="3" name="Imagen 2"/>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 y="957580"/>
            <a:ext cx="12192635" cy="590042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Martes 20 de participe de la inauguraci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 la cubierta met</a:t>
            </a:r>
            <a:r>
              <a:rPr lang="en-US" altLang="en-US" sz="1800">
                <a:latin typeface="Arial" panose="020B0604020202020204" pitchFamily="34" charset="0"/>
                <a:cs typeface="Arial" panose="020B0604020202020204" pitchFamily="34" charset="0"/>
              </a:rPr>
              <a:t>á</a:t>
            </a:r>
            <a:r>
              <a:rPr lang="en-US" altLang="es-ES" sz="1800">
                <a:latin typeface="Arial" panose="020B0604020202020204" pitchFamily="34" charset="0"/>
                <a:cs typeface="Arial" panose="020B0604020202020204" pitchFamily="34" charset="0"/>
              </a:rPr>
              <a:t>lica en la Unidad Educativa Rosa de Luxemburgo Parroquia La Victoria.</a:t>
            </a:r>
            <a:endParaRPr lang="en-US" altLang="es-ES" sz="1800">
              <a:latin typeface="Arial" panose="020B0604020202020204" pitchFamily="34" charset="0"/>
              <a:cs typeface="Arial" panose="020B0604020202020204" pitchFamily="34" charset="0"/>
            </a:endParaRPr>
          </a:p>
        </p:txBody>
      </p:sp>
      <p:pic>
        <p:nvPicPr>
          <p:cNvPr id="646728169" name="Imagen 646728169" descr="C:\Users\CISNE@COMPU\Desktop\335fb8c6-58ff-4616-a096-c8ce7132e4a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2000" cy="5372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Jueves 22 de agosto participe de una reuni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con el Sr Teniente Pol</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tico y los compa</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eros Vocales del GAD.</a:t>
            </a:r>
            <a:endParaRPr lang="en-US" altLang="es-ES" sz="1800">
              <a:latin typeface="Arial" panose="020B0604020202020204" pitchFamily="34" charset="0"/>
              <a:cs typeface="Arial" panose="020B0604020202020204" pitchFamily="34" charset="0"/>
            </a:endParaRPr>
          </a:p>
        </p:txBody>
      </p:sp>
      <p:pic>
        <p:nvPicPr>
          <p:cNvPr id="1612349712" name="Imagen 1612349712" descr="C:\Users\CISNE@COMPU\Desktop\2437dcfb-8427-40f7-bb54-8cf01894889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2000" cy="544004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Lunes 19 d agosto participe de la clausura del Proyecto de manualidades con los ni</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os de Parroquia La Victoria ejecutado por mi Comisi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 productividad.</a:t>
            </a:r>
            <a:endParaRPr lang="en-US" altLang="es-ES" sz="1800">
              <a:latin typeface="Arial" panose="020B0604020202020204" pitchFamily="34" charset="0"/>
              <a:cs typeface="Arial" panose="020B0604020202020204" pitchFamily="34" charset="0"/>
            </a:endParaRPr>
          </a:p>
        </p:txBody>
      </p:sp>
      <p:pic>
        <p:nvPicPr>
          <p:cNvPr id="117422472" name="Imagen 117422472" descr="C:\Users\CISNE@COMPU\Desktop\681d5e5c-1e05-4814-9391-0ae08d9ff6d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6165850" cy="5440045"/>
          </a:xfrm>
          <a:prstGeom prst="rect">
            <a:avLst/>
          </a:prstGeom>
          <a:noFill/>
          <a:ln>
            <a:noFill/>
          </a:ln>
        </p:spPr>
      </p:pic>
      <p:pic>
        <p:nvPicPr>
          <p:cNvPr id="1509748632" name="Imagen 1509748632" descr="C:\Users\CISNE@COMPU\Desktop\63f01a08-76fc-4b79-9d0c-0930af22282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165215" y="1417955"/>
            <a:ext cx="6026785" cy="543052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28 de agosto participe del desfile sesi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solemne en la Parroquia Torata por celebrar un aniversario m</a:t>
            </a:r>
            <a:r>
              <a:rPr lang="en-US" altLang="en-US" sz="1800">
                <a:latin typeface="Arial" panose="020B0604020202020204" pitchFamily="34" charset="0"/>
                <a:cs typeface="Arial" panose="020B0604020202020204" pitchFamily="34" charset="0"/>
              </a:rPr>
              <a:t>á</a:t>
            </a:r>
            <a:r>
              <a:rPr lang="en-US" altLang="es-ES" sz="1800">
                <a:latin typeface="Arial" panose="020B0604020202020204" pitchFamily="34" charset="0"/>
                <a:cs typeface="Arial" panose="020B0604020202020204" pitchFamily="34" charset="0"/>
              </a:rPr>
              <a:t>s de creaci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a:t>
            </a:r>
            <a:endParaRPr lang="en-US" altLang="es-ES" sz="1800">
              <a:latin typeface="Arial" panose="020B0604020202020204" pitchFamily="34" charset="0"/>
              <a:cs typeface="Arial" panose="020B0604020202020204" pitchFamily="34" charset="0"/>
            </a:endParaRPr>
          </a:p>
        </p:txBody>
      </p:sp>
      <p:pic>
        <p:nvPicPr>
          <p:cNvPr id="1404536044" name="Imagen 1404536044" descr="C:\Users\CISNE@COMPU\Desktop\ba21c6c7-4367-4ef2-a521-b5207c7b8ce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12191365" cy="544004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Jueves 29 de agosto participe de un taller con los Adultos Mayores que son parte del Proyecto del GAD Rural Parroquia La Victoria.</a:t>
            </a:r>
            <a:endParaRPr lang="en-US" altLang="es-ES" sz="1800">
              <a:latin typeface="Arial" panose="020B0604020202020204" pitchFamily="34" charset="0"/>
              <a:cs typeface="Arial" panose="020B0604020202020204" pitchFamily="34" charset="0"/>
            </a:endParaRPr>
          </a:p>
        </p:txBody>
      </p:sp>
      <p:pic>
        <p:nvPicPr>
          <p:cNvPr id="1304636876" name="Imagen 1304636876" descr="C:\Users\CISNE@COMPU\Desktop\9c1c7b00-c2a9-4c0f-b9ca-aff451aaa91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1365" cy="544068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Jueves 06 de septiembre, en la ma</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ana realice atenci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al p</a:t>
            </a:r>
            <a:r>
              <a:rPr lang="en-US" altLang="en-US" sz="1800">
                <a:latin typeface="Arial" panose="020B0604020202020204" pitchFamily="34" charset="0"/>
                <a:cs typeface="Arial" panose="020B0604020202020204" pitchFamily="34" charset="0"/>
              </a:rPr>
              <a:t>ú</a:t>
            </a:r>
            <a:r>
              <a:rPr lang="en-US" altLang="es-ES" sz="1800">
                <a:latin typeface="Arial" panose="020B0604020202020204" pitchFamily="34" charset="0"/>
                <a:cs typeface="Arial" panose="020B0604020202020204" pitchFamily="34" charset="0"/>
              </a:rPr>
              <a:t>blico en oficina GAD Rural Parroquia La Victoria. </a:t>
            </a:r>
            <a:endParaRPr lang="en-US" altLang="es-ES" sz="1800">
              <a:latin typeface="Arial" panose="020B0604020202020204" pitchFamily="34" charset="0"/>
              <a:cs typeface="Arial" panose="020B0604020202020204" pitchFamily="34" charset="0"/>
            </a:endParaRPr>
          </a:p>
        </p:txBody>
      </p:sp>
      <p:pic>
        <p:nvPicPr>
          <p:cNvPr id="883892858" name="Imagen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2000" cy="536956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Martes 10 de septiembre me traslade a la Parroquia Bellavista con el compa</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ero Presidente del GAD Sr. Reinaldo Rodr</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guez y el Coordinador del </a:t>
            </a:r>
            <a:r>
              <a:rPr lang="en-US" altLang="en-US" sz="1800">
                <a:latin typeface="Arial" panose="020B0604020202020204" pitchFamily="34" charset="0"/>
                <a:cs typeface="Arial" panose="020B0604020202020204" pitchFamily="34" charset="0"/>
              </a:rPr>
              <a:t>Á</a:t>
            </a:r>
            <a:r>
              <a:rPr lang="en-US" altLang="es-ES" sz="1800">
                <a:latin typeface="Arial" panose="020B0604020202020204" pitchFamily="34" charset="0"/>
                <a:cs typeface="Arial" panose="020B0604020202020204" pitchFamily="34" charset="0"/>
              </a:rPr>
              <a:t>rea Social Sr Wilson Jaramillo para tratar sobre el campeonato InterGAD  Rurales.</a:t>
            </a:r>
            <a:endParaRPr lang="en-US" altLang="es-ES" sz="1800">
              <a:latin typeface="Arial" panose="020B0604020202020204" pitchFamily="34" charset="0"/>
              <a:cs typeface="Arial" panose="020B0604020202020204" pitchFamily="34" charset="0"/>
            </a:endParaRPr>
          </a:p>
        </p:txBody>
      </p:sp>
      <p:pic>
        <p:nvPicPr>
          <p:cNvPr id="555769376" name="Imagen 555769376" descr="C:\Users\CISNE@COMPU\Desktop\abc5f9b1-9bec-4f9a-a022-caaa486bfbd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6162675" cy="5440045"/>
          </a:xfrm>
          <a:prstGeom prst="rect">
            <a:avLst/>
          </a:prstGeom>
          <a:noFill/>
          <a:ln>
            <a:noFill/>
          </a:ln>
        </p:spPr>
      </p:pic>
      <p:pic>
        <p:nvPicPr>
          <p:cNvPr id="654625437" name="Imagen 654625437" descr="C:\Users\CISNE@COMPU\Desktop\f114a8b7-acf8-4878-a60e-4e22b3b185f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163310" y="1417955"/>
            <a:ext cx="6028690" cy="543941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25 de septiembre part</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cipe del taller de Manualidades con los Adultos Mayores que son parte del Proyecto del GAD en el Sitio Rio Negro.</a:t>
            </a:r>
            <a:endParaRPr lang="en-US" altLang="es-ES" sz="1800">
              <a:latin typeface="Arial" panose="020B0604020202020204" pitchFamily="34" charset="0"/>
              <a:cs typeface="Arial" panose="020B0604020202020204" pitchFamily="34" charset="0"/>
            </a:endParaRPr>
          </a:p>
        </p:txBody>
      </p:sp>
      <p:pic>
        <p:nvPicPr>
          <p:cNvPr id="1233746247" name="Imagen 1233746247" descr="C:\Users\CISNE@COMPU\Desktop\9c4516d9-4493-4321-933a-12a6d753cbae.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5920105" cy="5440045"/>
          </a:xfrm>
          <a:prstGeom prst="rect">
            <a:avLst/>
          </a:prstGeom>
          <a:noFill/>
          <a:ln>
            <a:noFill/>
          </a:ln>
        </p:spPr>
      </p:pic>
      <p:pic>
        <p:nvPicPr>
          <p:cNvPr id="957278073" name="Imagen 957278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20105" y="1417955"/>
            <a:ext cx="6271260" cy="544004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Martes 01 de octubre participe del desfile e integraci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con los Adultos Mayores que son parte  del Proyecto  en la cabecera Parroquial  por celebrar el  D</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a del Adulto Mayor.</a:t>
            </a:r>
            <a:endParaRPr lang="en-US" altLang="es-ES" sz="1800">
              <a:latin typeface="Arial" panose="020B0604020202020204" pitchFamily="34" charset="0"/>
              <a:cs typeface="Arial" panose="020B0604020202020204" pitchFamily="34" charset="0"/>
            </a:endParaRPr>
          </a:p>
        </p:txBody>
      </p:sp>
      <p:pic>
        <p:nvPicPr>
          <p:cNvPr id="1423872163" name="Imagen 1423872163" descr="C:\Users\CISNE@COMPU\Desktop\1dab77e1-3a4e-45b6-b7c9-c9276e26db7b.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5898515" cy="5440680"/>
          </a:xfrm>
          <a:prstGeom prst="rect">
            <a:avLst/>
          </a:prstGeom>
          <a:noFill/>
          <a:ln>
            <a:noFill/>
          </a:ln>
        </p:spPr>
      </p:pic>
      <p:pic>
        <p:nvPicPr>
          <p:cNvPr id="1978590311" name="Imagen 1978590311" descr="C:\Users\CISNE@COMPU\Desktop\36f90769-e92a-4577-9f4f-13a8cda5fea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898515" y="1417955"/>
            <a:ext cx="6293485" cy="544004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02 de octubre  participe del desfile e integraci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con los Adultos Mayores que son parte  del Proyecto  en el Sitio Rio Negro  por celebrar el  D</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a del Adulto Mayor. </a:t>
            </a:r>
            <a:endParaRPr lang="en-US" altLang="es-ES" sz="1800">
              <a:latin typeface="Arial" panose="020B0604020202020204" pitchFamily="34" charset="0"/>
              <a:cs typeface="Arial" panose="020B0604020202020204" pitchFamily="34" charset="0"/>
            </a:endParaRPr>
          </a:p>
        </p:txBody>
      </p:sp>
      <p:pic>
        <p:nvPicPr>
          <p:cNvPr id="1466458676" name="Imagen 1466458676" descr="C:\Users\CISNE@COMPU\Desktop\c1157218-ba78-4728-b495-336bd214731f.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6008370" cy="5440680"/>
          </a:xfrm>
          <a:prstGeom prst="rect">
            <a:avLst/>
          </a:prstGeom>
          <a:noFill/>
          <a:ln>
            <a:noFill/>
          </a:ln>
        </p:spPr>
      </p:pic>
      <p:pic>
        <p:nvPicPr>
          <p:cNvPr id="2074400853" name="Imagen 2074400853" descr="C:\Users\CISNE@COMPU\Desktop\5af3b8eb-9bc8-4962-88c7-9c970fe3d8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008370" y="1417955"/>
            <a:ext cx="6183630" cy="54394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842962"/>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r>
              <a:rPr lang="es-MX" sz="2000" dirty="0">
                <a:solidFill>
                  <a:schemeClr val="tx1">
                    <a:lumMod val="95000"/>
                    <a:lumOff val="5000"/>
                  </a:schemeClr>
                </a:solidFill>
              </a:rPr>
              <a:t>Jueves 25 de enero realice inspección en los trabajos que están realizando en la casa comunal Sitio Rio Negro.</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843280"/>
            <a:ext cx="12191365" cy="601472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Lunes 28 de octubre acompa</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e a un comisi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a un grupo de agricultores al campamento de  Prefectura del El Oro en la Bella India  para solicitar nos ayuden con lastrado de los caminos vecinales.</a:t>
            </a:r>
            <a:endParaRPr lang="en-US" altLang="es-ES" sz="1800">
              <a:latin typeface="Arial" panose="020B0604020202020204" pitchFamily="34" charset="0"/>
              <a:cs typeface="Arial" panose="020B0604020202020204" pitchFamily="34" charset="0"/>
            </a:endParaRPr>
          </a:p>
        </p:txBody>
      </p:sp>
      <p:pic>
        <p:nvPicPr>
          <p:cNvPr id="1110408863" name="Imagen 1110408863" descr="C:\Users\CISNE@COMPU\Desktop\aef769d9-55ab-4e63-97ad-2bc5c5fe170c.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12192000" cy="544004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Jueves 07 de noviembre en la tarde participe del desfile y sesi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solemne en la Parroquia La Avanzada. </a:t>
            </a:r>
            <a:endParaRPr lang="en-US" altLang="es-ES" sz="1800">
              <a:latin typeface="Arial" panose="020B0604020202020204" pitchFamily="34" charset="0"/>
              <a:cs typeface="Arial" panose="020B0604020202020204" pitchFamily="34" charset="0"/>
            </a:endParaRPr>
          </a:p>
        </p:txBody>
      </p:sp>
      <p:pic>
        <p:nvPicPr>
          <p:cNvPr id="1870324455" name="Imagen 1870324455" descr="C:\Users\CISNE@COMPU\Downloads\a17abe9c-d659-487b-aa5b-253bc73e8249.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2000" cy="544068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Jueves 07 de noviembre en la tarde participe de la socializaci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del proyecto de agua potable y alcantarillado en el Sitio La Quebrada.</a:t>
            </a:r>
            <a:endParaRPr lang="en-US" altLang="es-ES" sz="1800">
              <a:latin typeface="Arial" panose="020B0604020202020204" pitchFamily="34" charset="0"/>
              <a:cs typeface="Arial" panose="020B0604020202020204" pitchFamily="34" charset="0"/>
            </a:endParaRPr>
          </a:p>
        </p:txBody>
      </p:sp>
      <p:pic>
        <p:nvPicPr>
          <p:cNvPr id="23635900" name="Imagen 23635900" descr="C:\Users\CISNE@COMPU\Desktop\5139b2ad-6e08-4e49-9d2b-bfae0b0cca8f.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12192000" cy="544068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Lunes 11 de noviembre en la tarde participe de la socializaci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del proyecto de agua potable y alcantarillado en el Sitio El Para</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so.</a:t>
            </a:r>
            <a:endParaRPr lang="en-US" altLang="es-ES" sz="1800">
              <a:latin typeface="Arial" panose="020B0604020202020204" pitchFamily="34" charset="0"/>
              <a:cs typeface="Arial" panose="020B0604020202020204" pitchFamily="34" charset="0"/>
            </a:endParaRPr>
          </a:p>
        </p:txBody>
      </p:sp>
      <p:pic>
        <p:nvPicPr>
          <p:cNvPr id="654818108" name="Imagen 654818108" descr="C:\Users\CISNE@COMPU\Downloads\a5df2c36-fe37-4c52-9a1c-427a2572536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1365" cy="544004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Jueves 14 de noviembre participe de una mesa de trabajo con el Sr.Teniente Pol</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tico y los presidentes de los GADs  y el MIDUVI en la Parroquia Bellavista.</a:t>
            </a:r>
            <a:endParaRPr lang="en-US" altLang="es-ES" sz="1800">
              <a:latin typeface="Arial" panose="020B0604020202020204" pitchFamily="34" charset="0"/>
              <a:cs typeface="Arial" panose="020B0604020202020204" pitchFamily="34" charset="0"/>
            </a:endParaRPr>
          </a:p>
        </p:txBody>
      </p:sp>
      <p:pic>
        <p:nvPicPr>
          <p:cNvPr id="1018765491" name="Imagen 1018765491" descr="C:\Users\CISNE@COMPU\Desktop\1adae3d1-9e4d-4851-98b1-97c57460737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905" y="1417955"/>
            <a:ext cx="12190730" cy="544004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Viernes 15 de noviembre participe de la inauguraci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del asfalto en la vida Rio Negro San Joaqu</a:t>
            </a:r>
            <a:r>
              <a:rPr lang="en-US" altLang="en-US" sz="1800">
                <a:latin typeface="Arial" panose="020B0604020202020204" pitchFamily="34" charset="0"/>
                <a:cs typeface="Arial" panose="020B0604020202020204" pitchFamily="34" charset="0"/>
              </a:rPr>
              <a:t>í</a:t>
            </a:r>
            <a:r>
              <a:rPr lang="en-US" altLang="es-ES" sz="1800">
                <a:latin typeface="Arial" panose="020B0604020202020204" pitchFamily="34" charset="0"/>
                <a:cs typeface="Arial" panose="020B0604020202020204" pitchFamily="34" charset="0"/>
              </a:rPr>
              <a:t>n</a:t>
            </a:r>
            <a:r>
              <a:rPr lang="en-US" altLang="es-ES"/>
              <a:t> </a:t>
            </a:r>
            <a:endParaRPr lang="en-US" altLang="es-ES"/>
          </a:p>
        </p:txBody>
      </p:sp>
      <p:pic>
        <p:nvPicPr>
          <p:cNvPr id="1428744682" name="Imagen 1428744682" descr="C:\Users\CISNE@COMPU\Desktop\60705633-502c-4b60-b894-c05ae852e2b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316355" y="1417955"/>
            <a:ext cx="9246235" cy="53625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latin typeface="Arial" panose="020B0604020202020204" pitchFamily="34" charset="0"/>
                <a:cs typeface="Arial" panose="020B0604020202020204" pitchFamily="34" charset="0"/>
              </a:rPr>
              <a:t>S</a:t>
            </a:r>
            <a:r>
              <a:rPr lang="en-US" altLang="en-US" sz="1800">
                <a:latin typeface="Arial" panose="020B0604020202020204" pitchFamily="34" charset="0"/>
                <a:cs typeface="Arial" panose="020B0604020202020204" pitchFamily="34" charset="0"/>
              </a:rPr>
              <a:t>á</a:t>
            </a:r>
            <a:r>
              <a:rPr lang="en-US" altLang="es-ES" sz="1800">
                <a:latin typeface="Arial" panose="020B0604020202020204" pitchFamily="34" charset="0"/>
                <a:cs typeface="Arial" panose="020B0604020202020204" pitchFamily="34" charset="0"/>
              </a:rPr>
              <a:t>bado 16 de noviembre participe de la inauguraci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del UPC en el Sitio Rio Negro</a:t>
            </a:r>
            <a:r>
              <a:rPr lang="en-US" altLang="es-ES"/>
              <a:t> </a:t>
            </a:r>
            <a:endParaRPr lang="en-US" altLang="es-ES"/>
          </a:p>
        </p:txBody>
      </p:sp>
      <p:pic>
        <p:nvPicPr>
          <p:cNvPr id="904401167" name="Imagen 904401167" descr="C:\Users\CISNE@COMPU\Downloads\b8f83247-5a5e-4cfc-b207-ad04967b407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0" y="1417955"/>
            <a:ext cx="12192635" cy="558355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lnSpc>
                <a:spcPct val="100000"/>
              </a:lnSpc>
              <a:spcBef>
                <a:spcPts val="0"/>
              </a:spcBef>
              <a:spcAft>
                <a:spcPts val="0"/>
              </a:spcAft>
            </a:pPr>
            <a:r>
              <a:rPr lang="en-US" altLang="es-ES" sz="1800">
                <a:latin typeface="Arial" panose="020B0604020202020204" pitchFamily="34" charset="0"/>
                <a:cs typeface="Arial" panose="020B0604020202020204" pitchFamily="34" charset="0"/>
              </a:rPr>
              <a:t>S</a:t>
            </a:r>
            <a:r>
              <a:rPr lang="en-US" altLang="en-US" sz="1800">
                <a:latin typeface="Arial" panose="020B0604020202020204" pitchFamily="34" charset="0"/>
                <a:cs typeface="Arial" panose="020B0604020202020204" pitchFamily="34" charset="0"/>
              </a:rPr>
              <a:t>á</a:t>
            </a:r>
            <a:r>
              <a:rPr lang="en-US" altLang="es-ES" sz="1800">
                <a:latin typeface="Arial" panose="020B0604020202020204" pitchFamily="34" charset="0"/>
                <a:cs typeface="Arial" panose="020B0604020202020204" pitchFamily="34" charset="0"/>
              </a:rPr>
              <a:t>bado 23 de noviembre participe del desfile y sesi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solemne en el Sitio Rio Negro por celebrar s</a:t>
            </a:r>
            <a:r>
              <a:rPr lang="es-ES" altLang="en-US" sz="1800">
                <a:latin typeface="Arial" panose="020B0604020202020204" pitchFamily="34" charset="0"/>
                <a:cs typeface="Arial" panose="020B0604020202020204" pitchFamily="34" charset="0"/>
              </a:rPr>
              <a:t>us </a:t>
            </a:r>
            <a:r>
              <a:rPr lang="en-US" altLang="es-ES" sz="1800">
                <a:latin typeface="Arial" panose="020B0604020202020204" pitchFamily="34" charset="0"/>
                <a:cs typeface="Arial" panose="020B0604020202020204" pitchFamily="34" charset="0"/>
              </a:rPr>
              <a:t>fiestas de aniversario.</a:t>
            </a:r>
            <a:endParaRPr lang="en-US" altLang="es-ES"/>
          </a:p>
        </p:txBody>
      </p:sp>
      <p:pic>
        <p:nvPicPr>
          <p:cNvPr id="1916357670" name="Imagen 1916357670" descr="C:\Users\CISNE@COMPU\Desktop\1f4653c8-96c4-4b6e-b6f9-038c3565218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5554345" cy="5440680"/>
          </a:xfrm>
          <a:prstGeom prst="rect">
            <a:avLst/>
          </a:prstGeom>
          <a:noFill/>
          <a:ln>
            <a:noFill/>
          </a:ln>
        </p:spPr>
      </p:pic>
      <p:pic>
        <p:nvPicPr>
          <p:cNvPr id="284972965" name="Imagen 284972965" descr="C:\Users\CISNE@COMPU\Desktop\603c0dbe-cbb1-49db-a7f1-4a159294a1d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554345" y="1417955"/>
            <a:ext cx="6638290" cy="544004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27 de noviembre participe de la elaboraci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 adornos navide</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os para los Adultos Mayores que son parte del Proyecto del  GAD</a:t>
            </a:r>
            <a:endParaRPr lang="en-US" altLang="es-ES"/>
          </a:p>
        </p:txBody>
      </p:sp>
      <p:pic>
        <p:nvPicPr>
          <p:cNvPr id="112617551" name="Imagen 112617551" descr="C:\Users\CISNE@COMPU\Desktop\1c305e32-630b-4bd7-8533-f50cefd8b14c.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5701030" cy="5440045"/>
          </a:xfrm>
          <a:prstGeom prst="rect">
            <a:avLst/>
          </a:prstGeom>
          <a:noFill/>
          <a:ln>
            <a:noFill/>
          </a:ln>
        </p:spPr>
      </p:pic>
      <p:pic>
        <p:nvPicPr>
          <p:cNvPr id="1099558847" name="Imagen 1099558847" descr="C:\Users\CISNE@COMPU\Desktop\e9e09f7d-9d40-4786-a82e-20c433374fc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701030" y="1417955"/>
            <a:ext cx="6490335" cy="544004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latin typeface="Arial" panose="020B0604020202020204" pitchFamily="34" charset="0"/>
                <a:cs typeface="Arial" panose="020B0604020202020204" pitchFamily="34" charset="0"/>
              </a:rPr>
              <a:t>Mi</a:t>
            </a:r>
            <a:r>
              <a:rPr lang="en-US" altLang="en-US" sz="1800">
                <a:latin typeface="Arial" panose="020B0604020202020204" pitchFamily="34" charset="0"/>
                <a:cs typeface="Arial" panose="020B0604020202020204" pitchFamily="34" charset="0"/>
              </a:rPr>
              <a:t>é</a:t>
            </a:r>
            <a:r>
              <a:rPr lang="en-US" altLang="es-ES" sz="1800">
                <a:latin typeface="Arial" panose="020B0604020202020204" pitchFamily="34" charset="0"/>
                <a:cs typeface="Arial" panose="020B0604020202020204" pitchFamily="34" charset="0"/>
              </a:rPr>
              <a:t>rcoles 04 de diciembre participe de la elaboraci</a:t>
            </a:r>
            <a:r>
              <a:rPr lang="en-US" altLang="en-US" sz="1800">
                <a:latin typeface="Arial" panose="020B0604020202020204" pitchFamily="34" charset="0"/>
                <a:cs typeface="Arial" panose="020B0604020202020204" pitchFamily="34" charset="0"/>
              </a:rPr>
              <a:t>ó</a:t>
            </a:r>
            <a:r>
              <a:rPr lang="en-US" altLang="es-ES" sz="1800">
                <a:latin typeface="Arial" panose="020B0604020202020204" pitchFamily="34" charset="0"/>
                <a:cs typeface="Arial" panose="020B0604020202020204" pitchFamily="34" charset="0"/>
              </a:rPr>
              <a:t>n de adornos navide</a:t>
            </a:r>
            <a:r>
              <a:rPr lang="en-US" altLang="en-US" sz="1800">
                <a:latin typeface="Arial" panose="020B0604020202020204" pitchFamily="34" charset="0"/>
                <a:cs typeface="Arial" panose="020B0604020202020204" pitchFamily="34" charset="0"/>
              </a:rPr>
              <a:t>ñ</a:t>
            </a:r>
            <a:r>
              <a:rPr lang="en-US" altLang="es-ES" sz="1800">
                <a:latin typeface="Arial" panose="020B0604020202020204" pitchFamily="34" charset="0"/>
                <a:cs typeface="Arial" panose="020B0604020202020204" pitchFamily="34" charset="0"/>
              </a:rPr>
              <a:t>os para los Adultos Mayores que son parte del Proyecto del GAD.</a:t>
            </a:r>
            <a:endParaRPr lang="en-US" altLang="es-ES" sz="1800">
              <a:latin typeface="Arial" panose="020B0604020202020204" pitchFamily="34" charset="0"/>
              <a:cs typeface="Arial" panose="020B0604020202020204" pitchFamily="34" charset="0"/>
            </a:endParaRPr>
          </a:p>
        </p:txBody>
      </p:sp>
      <p:pic>
        <p:nvPicPr>
          <p:cNvPr id="140446569" name="Imagen 140446569" descr="C:\Users\CISNE@COMPU\Desktop\101c7b2c-0f6c-4180-bdb1-060f6c183419.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1365" cy="54400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42987"/>
          </a:xfrm>
          <a:solidFill>
            <a:schemeClr val="accent1"/>
          </a:solidFill>
        </p:spPr>
        <p:style>
          <a:lnRef idx="1">
            <a:schemeClr val="accent6"/>
          </a:lnRef>
          <a:fillRef idx="2">
            <a:schemeClr val="accent6"/>
          </a:fillRef>
          <a:effectRef idx="1">
            <a:schemeClr val="accent6"/>
          </a:effectRef>
          <a:fontRef idx="minor">
            <a:schemeClr val="dk1"/>
          </a:fontRef>
        </p:style>
        <p:txBody>
          <a:bodyPr>
            <a:normAutofit/>
          </a:bodyPr>
          <a:lstStyle/>
          <a:p>
            <a:pPr algn="l"/>
            <a:r>
              <a:rPr lang="es-MX" sz="2000" dirty="0">
                <a:solidFill>
                  <a:schemeClr val="tx1">
                    <a:lumMod val="95000"/>
                    <a:lumOff val="5000"/>
                  </a:schemeClr>
                </a:solidFill>
              </a:rPr>
              <a:t>Lunes 29 de enero</a:t>
            </a:r>
            <a:r>
              <a:rPr lang="es-EC" altLang="es-MX" sz="2000" dirty="0">
                <a:solidFill>
                  <a:schemeClr val="tx1">
                    <a:lumMod val="95000"/>
                    <a:lumOff val="5000"/>
                  </a:schemeClr>
                </a:solidFill>
              </a:rPr>
              <a:t>,me traslade hasta el canton Machala a las oficinas de CONAGOPARE El Oro para coordinar los proyectos que se ejecutaran en la Parroquia La Victoria.</a:t>
            </a:r>
            <a:r>
              <a:rPr lang="es-MX" sz="2000" dirty="0">
                <a:solidFill>
                  <a:schemeClr val="tx1">
                    <a:lumMod val="95000"/>
                    <a:lumOff val="5000"/>
                  </a:schemeClr>
                </a:solidFill>
              </a:rPr>
              <a:t> . </a:t>
            </a:r>
            <a:endParaRPr lang="es-EC" sz="2000" dirty="0">
              <a:solidFill>
                <a:schemeClr val="tx1">
                  <a:lumMod val="95000"/>
                  <a:lumOff val="5000"/>
                </a:schemeClr>
              </a:solidFill>
            </a:endParaRPr>
          </a:p>
        </p:txBody>
      </p:sp>
      <p:pic>
        <p:nvPicPr>
          <p:cNvPr id="3" name="Imagen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47445" y="1043305"/>
            <a:ext cx="9761855" cy="581469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l"/>
            <a:r>
              <a:rPr lang="en-US" altLang="es-ES" sz="1800"/>
              <a:t>Jueves 05 de diciembre entregue oficios en los diferentes lugares para pedir colaboraci</a:t>
            </a:r>
            <a:r>
              <a:rPr lang="en-US" altLang="en-US" sz="1800"/>
              <a:t>ó</a:t>
            </a:r>
            <a:r>
              <a:rPr lang="en-US" altLang="es-ES" sz="1800"/>
              <a:t>n para navidad.</a:t>
            </a:r>
            <a:endParaRPr lang="en-US" altLang="es-ES" sz="1800"/>
          </a:p>
        </p:txBody>
      </p:sp>
      <p:pic>
        <p:nvPicPr>
          <p:cNvPr id="29131097" name="Imagen 29131097" descr="C:\Users\CISNE@COMPU\Downloads\e06bb72c-5c63-4e87-9977-8f22f797c27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909445" y="1417955"/>
            <a:ext cx="8759825" cy="544068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r>
              <a:rPr lang="en-US" altLang="es-ES" sz="1800"/>
              <a:t>Viernes 13 de diciembre apoyo a la  Reina de La Parroquia La Victoria para entregar oficios de apoyo a la navidad.</a:t>
            </a:r>
            <a:endParaRPr lang="en-US" altLang="es-ES" sz="1800"/>
          </a:p>
        </p:txBody>
      </p:sp>
      <p:pic>
        <p:nvPicPr>
          <p:cNvPr id="1281818903" name="Imagen 1281818903" descr="C:\Users\CISNE@COMPU\Downloads\ed5615dc-1330-4e06-a957-21515395165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5750560" cy="5439410"/>
          </a:xfrm>
          <a:prstGeom prst="rect">
            <a:avLst/>
          </a:prstGeom>
          <a:noFill/>
          <a:ln>
            <a:noFill/>
          </a:ln>
        </p:spPr>
      </p:pic>
      <p:pic>
        <p:nvPicPr>
          <p:cNvPr id="2043443304" name="Imagen 2043443304" descr="C:\Users\CISNE@COMPU\Downloads\67242c3c-2afe-499b-856f-a40f0ccceab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750560" y="1417955"/>
            <a:ext cx="6441440" cy="544004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just"/>
            <a:r>
              <a:rPr lang="en-US" altLang="es-ES" sz="1800"/>
              <a:t>Mi</a:t>
            </a:r>
            <a:r>
              <a:rPr lang="en-US" altLang="en-US" sz="1800"/>
              <a:t>é</a:t>
            </a:r>
            <a:r>
              <a:rPr lang="en-US" altLang="es-ES" sz="1800"/>
              <a:t>rcoles 18 de Diciembre participe de la integraci</a:t>
            </a:r>
            <a:r>
              <a:rPr lang="en-US" altLang="en-US" sz="1800"/>
              <a:t>ó</a:t>
            </a:r>
            <a:r>
              <a:rPr lang="en-US" altLang="es-ES" sz="1800"/>
              <a:t>n de navidad con los Adultos Mayores del Sitio Rio Negro que son parte del Proyecto Adulto Mayor del GAD Rural Parroquia La Victoria.</a:t>
            </a:r>
            <a:endParaRPr lang="en-US" altLang="es-ES" sz="1800"/>
          </a:p>
        </p:txBody>
      </p:sp>
      <p:pic>
        <p:nvPicPr>
          <p:cNvPr id="1430280297" name="Imagen 1430280297" descr="C:\Users\CISNE@COMPU\Downloads\a652f682-b579-4c1d-893f-bbc3fbf0dfb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5756275" cy="5440045"/>
          </a:xfrm>
          <a:prstGeom prst="rect">
            <a:avLst/>
          </a:prstGeom>
          <a:noFill/>
          <a:ln>
            <a:noFill/>
          </a:ln>
        </p:spPr>
      </p:pic>
      <p:pic>
        <p:nvPicPr>
          <p:cNvPr id="1415997250" name="Imagen 1415997250" descr="C:\Users\CISNE@COMPU\Downloads\9f2e7cb4-77b4-4fff-9ba7-978796db7d6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755640" y="1417955"/>
            <a:ext cx="6436360" cy="544068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t>Jueves 19 de diciembre atenci</a:t>
            </a:r>
            <a:r>
              <a:rPr lang="en-US" altLang="en-US" sz="1800"/>
              <a:t>ó</a:t>
            </a:r>
            <a:r>
              <a:rPr lang="en-US" altLang="es-ES" sz="1800"/>
              <a:t>n al p</a:t>
            </a:r>
            <a:r>
              <a:rPr lang="en-US" altLang="en-US" sz="1800"/>
              <a:t>ú</a:t>
            </a:r>
            <a:r>
              <a:rPr lang="en-US" altLang="es-ES" sz="1800"/>
              <a:t>blico en la oficina de GAD Rural Parroquia La Victoria </a:t>
            </a:r>
            <a:endParaRPr lang="en-US" altLang="es-ES" sz="1800"/>
          </a:p>
        </p:txBody>
      </p:sp>
      <p:pic>
        <p:nvPicPr>
          <p:cNvPr id="2067100510" name="Imagen 2067100510" descr="C:\Users\CISNE@COMPU\Downloads\650f77ff-762f-4a0b-8cd8-c5e0c18125bc.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909445" y="1417955"/>
            <a:ext cx="8519160" cy="544004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just"/>
            <a:r>
              <a:rPr lang="en-US" altLang="es-ES" sz="1800"/>
              <a:t>Jueves 19  de Diciembre participe de la integraci</a:t>
            </a:r>
            <a:r>
              <a:rPr lang="en-US" altLang="en-US" sz="1800"/>
              <a:t>ó</a:t>
            </a:r>
            <a:r>
              <a:rPr lang="en-US" altLang="es-ES" sz="1800"/>
              <a:t>n de navidad con los Adultos Mayores de la cabecera parroquial  que son parte del Proyecto Adulto Mayor del GAD Rural Parroquia La Victoria.</a:t>
            </a:r>
            <a:endParaRPr lang="en-US" altLang="es-ES" sz="1800"/>
          </a:p>
        </p:txBody>
      </p:sp>
      <p:pic>
        <p:nvPicPr>
          <p:cNvPr id="758764424" name="Imagen 758764424" descr="C:\Users\CISNE@COMPU\Downloads\c357f61f-dd39-44fa-a528-0c2703efaa7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0" y="1417955"/>
            <a:ext cx="5586095" cy="5439410"/>
          </a:xfrm>
          <a:prstGeom prst="rect">
            <a:avLst/>
          </a:prstGeom>
          <a:noFill/>
          <a:ln>
            <a:noFill/>
          </a:ln>
        </p:spPr>
      </p:pic>
      <p:pic>
        <p:nvPicPr>
          <p:cNvPr id="508110017" name="Imagen 508110017" descr="C:\Users\CISNE@COMPU\Downloads\5852cad4-1414-4ebc-a4d9-e2d4b49623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586095" y="1417955"/>
            <a:ext cx="6606540" cy="543941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635" cy="1143000"/>
          </a:xfrm>
          <a:solidFill>
            <a:schemeClr val="accent1"/>
          </a:solidFill>
        </p:spPr>
        <p:txBody>
          <a:bodyPr/>
          <a:p>
            <a:pPr algn="just"/>
            <a:r>
              <a:rPr lang="en-US" altLang="es-ES" sz="1800"/>
              <a:t>S</a:t>
            </a:r>
            <a:r>
              <a:rPr lang="en-US" altLang="en-US" sz="1800"/>
              <a:t>á</a:t>
            </a:r>
            <a:r>
              <a:rPr lang="en-US" altLang="es-ES" sz="1800"/>
              <a:t>bado 21 de diciembre participe de integraci</a:t>
            </a:r>
            <a:r>
              <a:rPr lang="en-US" altLang="en-US" sz="1800"/>
              <a:t>ó</a:t>
            </a:r>
            <a:r>
              <a:rPr lang="en-US" altLang="es-ES" sz="1800"/>
              <a:t>n de navidad con la Reina de la Parroquia La Victoria y todos los ni</a:t>
            </a:r>
            <a:r>
              <a:rPr lang="en-US" altLang="en-US" sz="1800"/>
              <a:t>ñ</a:t>
            </a:r>
            <a:r>
              <a:rPr lang="en-US" altLang="es-ES" sz="1800"/>
              <a:t>os de los Sitios.</a:t>
            </a:r>
            <a:endParaRPr lang="en-US" altLang="es-ES" sz="1800"/>
          </a:p>
        </p:txBody>
      </p:sp>
      <p:pic>
        <p:nvPicPr>
          <p:cNvPr id="574191611" name="Imagen 574191611" descr="C:\Users\CISNE@COMPU\Downloads\46e20d77-5451-4127-8803-7869ca0f2f5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191365" cy="544004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just"/>
            <a:r>
              <a:rPr lang="en-US" altLang="es-ES" sz="1800"/>
              <a:t>S</a:t>
            </a:r>
            <a:r>
              <a:rPr lang="en-US" altLang="en-US" sz="1800"/>
              <a:t>á</a:t>
            </a:r>
            <a:r>
              <a:rPr lang="en-US" altLang="es-ES" sz="1800"/>
              <a:t>bado 21 de diciembre me traslade al Sitio San Joaqu</a:t>
            </a:r>
            <a:r>
              <a:rPr lang="en-US" altLang="en-US" sz="1800"/>
              <a:t>í</a:t>
            </a:r>
            <a:r>
              <a:rPr lang="en-US" altLang="es-ES" sz="1800"/>
              <a:t>n con la Reina de la Parroquia La Victoria para entregar juguetes y caramelos.</a:t>
            </a:r>
            <a:endParaRPr lang="en-US" altLang="es-ES" sz="1800"/>
          </a:p>
        </p:txBody>
      </p:sp>
      <p:pic>
        <p:nvPicPr>
          <p:cNvPr id="593177893" name="Imagen 593177893" descr="C:\Users\CISNE@COMPU\Downloads\fbd43381-6a58-4faf-9c43-10a24d33749c.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059180" y="1417320"/>
            <a:ext cx="8829040" cy="544068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0" y="274955"/>
            <a:ext cx="12192000" cy="1143000"/>
          </a:xfrm>
          <a:solidFill>
            <a:schemeClr val="accent1"/>
          </a:solidFill>
        </p:spPr>
        <p:txBody>
          <a:bodyPr/>
          <a:p>
            <a:pPr algn="l"/>
            <a:r>
              <a:rPr lang="en-US" altLang="es-ES" sz="1800"/>
              <a:t>Lunes 23 de Diciembre participe de integraci</a:t>
            </a:r>
            <a:r>
              <a:rPr lang="en-US" altLang="en-US" sz="1800"/>
              <a:t>ó</a:t>
            </a:r>
            <a:r>
              <a:rPr lang="en-US" altLang="es-ES" sz="1800"/>
              <a:t>n de navidad con los integrantes del  GAD </a:t>
            </a:r>
            <a:endParaRPr lang="en-US" altLang="es-ES" sz="1800"/>
          </a:p>
        </p:txBody>
      </p:sp>
      <p:pic>
        <p:nvPicPr>
          <p:cNvPr id="2089497986" name="Imagen 2089497986" descr="C:\Users\CISNE@COMPU\Downloads\4247c6b4-0875-43aa-9796-986f62a71629.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35" y="1417955"/>
            <a:ext cx="12066905" cy="544004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09600" y="274955"/>
            <a:ext cx="10972800" cy="5575300"/>
          </a:xfrm>
          <a:solidFill>
            <a:schemeClr val="accent1"/>
          </a:solidFill>
        </p:spPr>
        <p:txBody>
          <a:bodyPr/>
          <a:p>
            <a:br>
              <a:rPr lang="en-US" altLang="es-ES"/>
            </a:br>
            <a:r>
              <a:rPr lang="en-US" altLang="es-ES"/>
              <a:t>Sr. Luis A Castro J</a:t>
            </a:r>
            <a:r>
              <a:rPr lang="en-US" altLang="en-US"/>
              <a:t>á</a:t>
            </a:r>
            <a:r>
              <a:rPr lang="en-US" altLang="es-ES"/>
              <a:t>come </a:t>
            </a:r>
            <a:br>
              <a:rPr lang="en-US" altLang="es-ES"/>
            </a:br>
            <a:r>
              <a:rPr lang="en-US" altLang="es-ES"/>
              <a:t>Vocal Principal</a:t>
            </a:r>
            <a:br>
              <a:rPr lang="en-US" altLang="es-ES"/>
            </a:br>
            <a:r>
              <a:rPr lang="en-US" altLang="es-ES"/>
              <a:t>GAD Rural Parroquia</a:t>
            </a:r>
            <a:br>
              <a:rPr lang="en-US" altLang="es-ES"/>
            </a:br>
            <a:r>
              <a:rPr lang="en-US" altLang="es-ES"/>
              <a:t>La Victoria</a:t>
            </a:r>
            <a:endParaRPr lang="en-US" altLang="es-E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ítulo 1"/>
          <p:cNvSpPr>
            <a:spLocks noGrp="1"/>
          </p:cNvSpPr>
          <p:nvPr>
            <p:ph type="title"/>
          </p:nvPr>
        </p:nvSpPr>
        <p:spPr>
          <a:xfrm>
            <a:off x="609600" y="1270635"/>
            <a:ext cx="10972800" cy="4709795"/>
          </a:xfrm>
          <a:solidFill>
            <a:schemeClr val="accent1"/>
          </a:solidFill>
        </p:spPr>
        <p:txBody>
          <a:bodyPr/>
          <a:p>
            <a:br>
              <a:rPr lang="es-ES" altLang="en-US"/>
            </a:br>
            <a:br>
              <a:rPr lang="es-ES" altLang="en-US"/>
            </a:br>
            <a:br>
              <a:rPr lang="es-ES" altLang="en-US"/>
            </a:br>
            <a:r>
              <a:rPr lang="es-ES" altLang="en-US"/>
              <a:t>GRACIAS </a:t>
            </a:r>
            <a:br>
              <a:rPr lang="es-ES" altLang="en-US"/>
            </a:br>
            <a:br>
              <a:rPr lang="es-ES" altLang="en-US"/>
            </a:br>
            <a:br>
              <a:rPr lang="es-ES" altLang="en-US"/>
            </a:br>
            <a:endParaRPr lang="es-E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142999"/>
          </a:xfrm>
          <a:solidFill>
            <a:schemeClr val="accent1"/>
          </a:solidFill>
        </p:spPr>
        <p:style>
          <a:lnRef idx="3">
            <a:schemeClr val="lt1"/>
          </a:lnRef>
          <a:fillRef idx="1">
            <a:schemeClr val="accent6"/>
          </a:fillRef>
          <a:effectRef idx="1">
            <a:schemeClr val="accent6"/>
          </a:effectRef>
          <a:fontRef idx="minor">
            <a:schemeClr val="lt1"/>
          </a:fontRef>
        </p:style>
        <p:txBody>
          <a:bodyPr>
            <a:normAutofit fontScale="90000"/>
          </a:bodyPr>
          <a:lstStyle/>
          <a:p>
            <a:pPr algn="l"/>
            <a:b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es-EC" sz="20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Jueves 01 de febrero, realice atención al público en oficina GAD Rural Parroquia La Victoria</a:t>
            </a:r>
            <a:r>
              <a:rPr lang="es-ES" altLang="es-EC" sz="20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br>
              <a:rPr lang="es-EC" sz="1800" kern="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s-EC" dirty="0">
              <a:solidFill>
                <a:schemeClr val="tx1"/>
              </a:solidFill>
            </a:endParaRPr>
          </a:p>
        </p:txBody>
      </p:sp>
      <p:pic>
        <p:nvPicPr>
          <p:cNvPr id="3" name="Imagen 2"/>
          <p:cNvPicPr>
            <a:picLocks noChangeAspect="1"/>
          </p:cNvPicPr>
          <p:nvPr/>
        </p:nvPicPr>
        <p:blipFill>
          <a:blip r:embed="rId1"/>
          <a:stretch>
            <a:fillRect/>
          </a:stretch>
        </p:blipFill>
        <p:spPr>
          <a:xfrm>
            <a:off x="0" y="1143000"/>
            <a:ext cx="12192635" cy="5714365"/>
          </a:xfrm>
          <a:prstGeom prst="rect">
            <a:avLst/>
          </a:prstGeom>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12142</Words>
  <Application>WPS Presentation</Application>
  <PresentationFormat>Panorámica</PresentationFormat>
  <Paragraphs>181</Paragraphs>
  <Slides>89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89</vt:i4>
      </vt:variant>
    </vt:vector>
  </HeadingPairs>
  <TitlesOfParts>
    <vt:vector size="97" baseType="lpstr">
      <vt:lpstr>Arial</vt:lpstr>
      <vt:lpstr>SimSun</vt:lpstr>
      <vt:lpstr>Wingdings</vt:lpstr>
      <vt:lpstr>Calibri</vt:lpstr>
      <vt:lpstr>Times New Roman</vt:lpstr>
      <vt:lpstr>Microsoft YaHei</vt:lpstr>
      <vt:lpstr>Arial Unicode MS</vt:lpstr>
      <vt:lpstr>Default Design</vt:lpstr>
      <vt:lpstr>GAD RURAL PARROQUIA LA VICTORIA  RENDICION DE CUENTAS  2024</vt:lpstr>
      <vt:lpstr>COMISION ECONOMICO PRODUCTIVO </vt:lpstr>
      <vt:lpstr>PARTICIPE DE 24 REUNIONES ORDINARIAS  RESOLUCIONES: MANTENIMIENTO CANCHA SINTETICA CABECERA PARROQUIAL  MANTENIMINETO EDIFICIO DEL GAD RURAL PARROQUIA LA VICTORIA MEJORAMIENTO DE LA CASA COMUNAL SITIO RIO NEGRO   ELABORACION DEL PDyOT INFIMA DE MANTENIMIENTO POSO DE OXIDACION PARROQUIA LA VICTORIA. APROVACION DE LOS PROYECTOS SOCIALES, PROYECTO ADULTO MAYOR Y ESCUELA DE FUTBOL.</vt:lpstr>
      <vt:lpstr>GESTIONES Y DIFERENTES  ACTIVIDADES  REALIZADAS </vt:lpstr>
      <vt:lpstr>Miércoles 17 de enero participe de la socialización sobre redición de cuentas 2023 en la Parroquia Bellavista.</vt:lpstr>
      <vt:lpstr>Miércoles 17 de enero socialización sobre la obra construcción casa comunal Sitio Rio Negro.</vt:lpstr>
      <vt:lpstr>Jueves 25 de enero realice inspección en los trabajos que están realizando en la casa comunal Sitio Rio Negro.</vt:lpstr>
      <vt:lpstr>Lunes 29 de enero comisión a la prefectura del Oro para coordinar sobre proyectos para poder ejecutar en la parroquia . </vt:lpstr>
      <vt:lpstr> Jueves 01 de febrero, realice atención al público en oficina GAD Rural Parroquia La Victoria.  </vt:lpstr>
      <vt:lpstr>Jueves 08 de febrero, realice atención al público en oficina GAD Rural Parroquia La Victoria</vt:lpstr>
      <vt:lpstr>Lunes 19 de febrero, participe de una reunión de trabajo con los moradores del Sitio El Paraíso</vt:lpstr>
      <vt:lpstr>Lunes 26 de febrero, participe del desfile y sesión solemne por celebrar la fiesta de Aniversario 133 años de Parroquializacion.</vt:lpstr>
      <vt:lpstr>Jueves 29 de febrero, realice una inspección en la casa comunal Sitio Rio Negro donde se está realizando trabajos de construcción de la casa comunal, en compañía del Sr. Reinaldo Rodríguez, presidente del GAD y el Sr. Luis Castro Vocal Principal.</vt:lpstr>
      <vt:lpstr>Jueves 07 e marzo,en la tarde participe  reunión con los vendedores de comidas rápidas en la Parroquia La Victoria para una mejor organización</vt:lpstr>
      <vt:lpstr>Jueves 14 de marzo participe de una reunión en la Prefectura de El Oro para coordinar sobre el Puente Parroquia La Victoria. </vt:lpstr>
      <vt:lpstr>Jueves 21 de marzo partícipe de una reunión con los Presidentes y gobernador de El Oro, aprovechando que estaban los del CENEL EL ORO para coordinar sobre las necesidades de electricidad en la Parroquia La Victoria. </vt:lpstr>
      <vt:lpstr>Jueves 28 de marzo, realice atención al público en oficina GAD Rural Parroquia La Victoria </vt:lpstr>
      <vt:lpstr>Miércoles 27  de marzo participe de una mesa técnica en el Cantón Santa Rosa </vt:lpstr>
      <vt:lpstr>Jueves 04 de abril atención al público en el GAD Rural Parroquia La Victoria.</vt:lpstr>
      <vt:lpstr>Jueves 04 de abril participando en la mesa técnica de salud con los señores del subcentro de salud, policía nacional, cuerpo de bomberos, ministerio de educación y compañeros del GAD Rural Parroquia La Victoria.</vt:lpstr>
      <vt:lpstr>Lunes 08 de abril participe de del evento clausura de cursos vacacionales del GAD Municipal en el Cantón Santa Rosa</vt:lpstr>
      <vt:lpstr>Jueves 11 de abril partícipe de una campaña medica MSP en el Sitio La Quebrada </vt:lpstr>
      <vt:lpstr>JUEVES 11 DE ABRIL,PARTICIPE  DE UNA  REUNIÓN CON LOS AGRICULTORES DE ASOCIACION MIGUEL SALAZAR, CON LOS TECNICOS DE LA PREFECTURA DE EL ORO PARA COORDINAR SOBRE  LA SOLICITUD DE SISTEMA DE RIEGO FOLIAR.</vt:lpstr>
      <vt:lpstr>Lunes 15 de abril realice un recorrido por los sitios de la Victoria para dar mantenimiento a las iluminarias que estaban dañadas  </vt:lpstr>
      <vt:lpstr>Martes 16 de abril realice la entrega de pollitos a los adultos mayores que son parte del proyecto y moradores de la Parroquia La Victoria., como parte de mi Comisión Económico Productivo</vt:lpstr>
      <vt:lpstr>Domingo 28 de abril, participe del bingo organizado con la finalidad de sacar fondos para el Día de la Madre.</vt:lpstr>
      <vt:lpstr>  Jueves 02 de mayo, realice inspección en la casa comunal Sitio Rio Negro, donde se están haciendo trabajos de arreglo de la casa comunal. </vt:lpstr>
      <vt:lpstr>Martes 07 de mayo, participe de un taller con los Adultos Mayores que son parte del Proyecto en el Sitio Rio Negro</vt:lpstr>
      <vt:lpstr>Jueves 09 de Mayo, participe de  la integración por el Día de la Madre, con los Adultos Mayores que son parte  del Proyecto cabecera Parroquial</vt:lpstr>
      <vt:lpstr>  Viernes 10 de Mayo, participe de la entrega de kits de útiles escolares gracias a la colaboración colaboracion de la empresa privada así también la ´presencia de la Directora del MIES Distrito Piñas  </vt:lpstr>
      <vt:lpstr>  Viernes 10  de Mayo, participe de integración por el Día de la Madre, con los Adultos Mayores que son parte de del Proyecto Sitio Rio Negro </vt:lpstr>
      <vt:lpstr>   Jueves 16 de mayo atendí al publico en la oficina del GAD Rural Parroquia a Victoria  </vt:lpstr>
      <vt:lpstr> Jueves 23 de mayo atención al publico  en oficina del GAD Rural Parroquia La Victoria  </vt:lpstr>
      <vt:lpstr> Jueves 30 de Mayo, realice la entrega de kits de alimentos en de Sitio La Quebrada  </vt:lpstr>
      <vt:lpstr>Jueves 30 de Mayo, realice la inspección Casa Comunal Sitio Rio Negro en donde estaban colocando el pasamano en la entrada principal</vt:lpstr>
      <vt:lpstr>  Sábado 01 de junio participe del evento por el Día del Niño en la parroquia La Victoria  </vt:lpstr>
      <vt:lpstr> Jueves 06 de junio, minga en la Unidad Educativa Rosa de Luxemburgo. </vt:lpstr>
      <vt:lpstr>  Viernes 07 de Junio participe de a reunión de seguridad en la Parroquia San Juan de Cerro Azul. </vt:lpstr>
      <vt:lpstr>Jueves 13 de junio, asistí a un seminario taller con los moradores en el Sito La Virginia, donde se trató sobre la fertilización y mantenimiento del suelo, con el apoyo de los Técnicos de Caogrotecnia. </vt:lpstr>
      <vt:lpstr>Viernes 14 de junio, me traslade al Cantón Santa Rosa para participar del evento por el Día de la Madre y el día del Padre con los usuarios que son parte del Proyecto Adulto Mayor en convenio con el GAD Cantón Santa Rosa</vt:lpstr>
      <vt:lpstr>Miércoles 19 de Junio, asistí a la Parroquia San Juan de Cerro Azul para participar de la reunión donde se trató sobre la reforestación de las cuencas hídricas de nuestras quebradas, también se acordó en crear un vivero en territorio para poder cultivar platitas del sector. </vt:lpstr>
      <vt:lpstr>Jueves 20 de junio, realice la entrega de unas sillas plásticas  de la Unidad e Atención CNH en la Parroquia La Victoria</vt:lpstr>
      <vt:lpstr> Jueves 27 de junio, en la tarde participe de la integración con los Adultos Mayores que son parte del Proyecto por celebrar el Día Del Padre. </vt:lpstr>
      <vt:lpstr>Viernes 28 de junio, realice la inspección de la Casa Comunal Sitio Rio Negro con la presencia de los compañeros del GAD y la Tecnica del BDE para verificar que ya los trabajos están culminados en su totalidad para poder inaugurar la obra. </vt:lpstr>
      <vt:lpstr>  Jueves 04 de julio, asistí al campamento de Prefectura El Oro que se encuentra en Bella India, con los moradores del Sitio San Joaquín y con los compañeros que son parte de del GAD,  para solicitar de manera urgente se termine  con el asfalto de la Vía Rio Negro San Joaquín. </vt:lpstr>
      <vt:lpstr>  Jueves 04 de Julio, Intención al publico, oficina del GAD Rural Parroquia La Victoria  </vt:lpstr>
      <vt:lpstr> Jueves 04 de Julio, realice una inspección con el compañero Vocal Sr. Carlos García, en la vía La Victoria el Paraíso donde los moradores comentan que una línea por donde pasa el banano la coloca en la vía y esto ha generado problema y que la dejan ahí cerrada y de esta manera obstaculizan el paso vehículos.  </vt:lpstr>
      <vt:lpstr> Jueves 11 de julio, atención oficina del GAD Rural Parroquia La Victoria  </vt:lpstr>
      <vt:lpstr>Lunes 15 de julio, se realizó la inauguración del taller  de  manualidades con los niños de la cabecera parroquial</vt:lpstr>
      <vt:lpstr>  Martes 16 de Julio, realice un recorrido  en la vía Rio Negro San Joaquín, junto al Ing. Clemente Bravo Prefecto de la Provincia de El Oro y los compañeros que son parte del GAD y miembros de la comunidad. </vt:lpstr>
      <vt:lpstr>Miércoles 17 de julio, realice inspección en el Sitio La Virginia donde los técnicos del GAD Municipal del Cantón Santa realizaron colocación de puntos donde se va realizar el arreglo de la vía</vt:lpstr>
      <vt:lpstr>Miércoles 17 de julio realizamos la entrega de ayudas para el Subcentro de salud en el Sitio Rio Negro y entrega de implementos en el Sitio El Paraíso. </vt:lpstr>
      <vt:lpstr>Miércoles 24 de julio, participe de la inauguración de la Casa Comunal Sitio Rio Negro </vt:lpstr>
      <vt:lpstr>Jueves 25 de julio, participe del desfile y sesión solemne en la Parroquia San Juan de Cerro Azul </vt:lpstr>
      <vt:lpstr>Viernes 26 de julio participe en una reunión de trabajo con la presencia de los compañeros que son parte del GAD y la Ing. Lenny Ramón, tecnica encargada del PDYOT DEL GAD municipal.</vt:lpstr>
      <vt:lpstr>Jueves 01 de agosto realice seguimiento Promotora del Proyecto Adultos Mayores en el Sitio Carchipulla. </vt:lpstr>
      <vt:lpstr>Miércoles 7 de agosto participe de la inauguración de la cubierta metálica cancha de deportes Sitio La Quebrada.</vt:lpstr>
      <vt:lpstr>Miércoles 07 de agosto participe del desfile y sesión solemne en la Parroquia Bellamaria por celebrar sus fiestas de Aniversario.</vt:lpstr>
      <vt:lpstr>Jueves 15 de agosto atención al público en las oficinas del GAD </vt:lpstr>
      <vt:lpstr>Martes 20 de participe de la inauguración de la cubierta metálica en la Unidad Educativa Rosa de Luxemburgo Parroquia La Victoria.</vt:lpstr>
      <vt:lpstr>Jueves 22 de agosto participe de una reunión con el Sr Teniente Político y los compañeros Vocales del GAD.</vt:lpstr>
      <vt:lpstr>Lunes 19 d agosto participe de la clausura del Proyecto de manualidades con los niños de Parroquia La Victoria ejecutado por mi Comisión de productividad.</vt:lpstr>
      <vt:lpstr>Miércoles 28 de agosto participe del desfile sesión solemne en la Parroquia Torata por celebrar un aniversario más de creación.</vt:lpstr>
      <vt:lpstr>Jueves 29 de agosto participe de un taller con los Adultos Mayores que son parte del Proyecto del GAD Rural Parroquia La Victoria.</vt:lpstr>
      <vt:lpstr>Jueves 06 de septiembre, en la mañana realice atención al público en oficina GAD Rural Parroquia La Victoria. </vt:lpstr>
      <vt:lpstr>Martes 10 de septiembre me traslade a la Parroquia Bellavista con el compañero Presidente del GAD Sr. Reinaldo Rodríguez y el Coordinador del Área Social Sr Wilson Jaramillo para tratar sobre el campeonato InterGAD  Rurales.</vt:lpstr>
      <vt:lpstr>Miércoles 25 de septiembre partícipe del taller de Manualidades con los Adultos Mayores que son parte del Proyecto del GAD en el Sitio Rio Negro.</vt:lpstr>
      <vt:lpstr>Martes 01 de octubre participe del desfile e integración con los Adultos Mayores que son parte  del Proyecto  en la cabecera Parroquial  por celebrar el  Día del Adulto Mayor.</vt:lpstr>
      <vt:lpstr>Miércoles 02 de octubre  participe del desfile e integración con los Adultos Mayores que son parte  del Proyecto  en el Sitio Rio Negro  por celebrar el  Día del Adulto Mayor. </vt:lpstr>
      <vt:lpstr>Lunes 28 de octubre acompañe a un comisión a un grupo de agricultores al campamento de  Prefectura del El Oro en la Bella India  para solicitar nos ayuden con lastrado de los caminos vecinales.</vt:lpstr>
      <vt:lpstr>Jueves 07 de noviembre en la tarde participe del desfile y sesión solemne en la Parroquia La Avanzada. </vt:lpstr>
      <vt:lpstr>Jueves 07 de noviembre en la tarde participe de la socialización del proyecto de agua potable y alcantarillado en el Sitio La Quebrada.</vt:lpstr>
      <vt:lpstr>Lunes 11 de noviembre en la tarde participe de la socialización del proyecto de agua potable y alcantarillado en el Sitio El Paraíso.</vt:lpstr>
      <vt:lpstr>Jueves 14 de noviembre participe de una mesa de trabajo con el Sr.Teniente Político y los presidentes de los GADs  y el MIDUVI en la Parroquia Bellavista.</vt:lpstr>
      <vt:lpstr>Viernes 15 de noviembre participe de la inauguración del asfalto en la vida Rio Negro San Joaquín </vt:lpstr>
      <vt:lpstr>Sábado 16 de noviembre participe de la inauguración del UPC en el Sitio Rio Negro </vt:lpstr>
      <vt:lpstr>Sábado 23 de noviembre participe del desfile y sesión solemne en el Sitio Rio Negro por celebrar sus fiestas de aniversario.</vt:lpstr>
      <vt:lpstr>Miércoles 27 de noviembre participe de la elaboración de adornos navideños para los Adultos Mayores que son parte del Proyecto del  GAD</vt:lpstr>
      <vt:lpstr>Miércoles 04 de diciembre participe de la elaboración de adornos navideños para los Adultos Mayores que son parte del Proyecto del GAD.</vt:lpstr>
      <vt:lpstr>Jueves 05 de diciembre entregue oficios en los diferentes lugares para pedir colaboración para navidad.</vt:lpstr>
      <vt:lpstr>Viernes 13 de diciembre apoyo a la  Reina de La Parroquia La Victoria para entregar oficios de apoyo a la navidad.</vt:lpstr>
      <vt:lpstr>Miércoles 18 de Diciembre participe de la integración de navidad con los Adultos Mayores del Sitio Rio Negro que son parte del Proyecto Adulto Mayor del GAD Rural Parroquia La Victoria.</vt:lpstr>
      <vt:lpstr>Jueves 19 de diciembre atención al público en la oficina de GAD Rural Parroquia La Victoria </vt:lpstr>
      <vt:lpstr>Jueves 19  de Diciembre participe de la integración de navidad con los Adultos Mayores de la cabecera parroquial  que son parte del Proyecto Adulto Mayor del GAD Rural Parroquia La Victoria.</vt:lpstr>
      <vt:lpstr>Sábado 21 de diciembre participe de integración de navidad con la Reina de la Parroquia La Victoria y todos los niños de los Sitios.</vt:lpstr>
      <vt:lpstr>Sábado 21 de diciembre me traslade al Sitio San Joaquín con la Reina de la Parroquia La Victoria para entregar juguetes y caramelos.</vt:lpstr>
      <vt:lpstr>Lunes 23 de Diciembre participe de integración de navidad con los integrantes del  GAD </vt:lpstr>
      <vt:lpstr> Sr. Luis A Castro Jácome  Vocal Principal GAD Rural Parroquia La Victoria</vt:lpstr>
      <vt:lpstr>   GRACIAS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Milka Maitane Matamoros Rivas</dc:creator>
  <cp:lastModifiedBy>LENOVO</cp:lastModifiedBy>
  <cp:revision>13</cp:revision>
  <dcterms:created xsi:type="dcterms:W3CDTF">2025-04-30T18:56:00Z</dcterms:created>
  <dcterms:modified xsi:type="dcterms:W3CDTF">2025-07-10T21:05:12Z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19354A456F8A44FBA0D86545A0CD43CD_12</vt:lpwstr>
  </property>
  <property fmtid="{D5CDD505-2E9C-101B-9397-08002B2CF9AE}" pid="3" name="KSOProductBuildVer">
    <vt:lpwstr>3082-12.2.0.21931</vt:lpwstr>
  </property>
</Properties>
</file>